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27"/>
  </p:notesMasterIdLst>
  <p:sldIdLst>
    <p:sldId id="331" r:id="rId2"/>
    <p:sldId id="332" r:id="rId3"/>
    <p:sldId id="305" r:id="rId4"/>
    <p:sldId id="327" r:id="rId5"/>
    <p:sldId id="289" r:id="rId6"/>
    <p:sldId id="319" r:id="rId7"/>
    <p:sldId id="290" r:id="rId8"/>
    <p:sldId id="320" r:id="rId9"/>
    <p:sldId id="328" r:id="rId10"/>
    <p:sldId id="329" r:id="rId11"/>
    <p:sldId id="291" r:id="rId12"/>
    <p:sldId id="321" r:id="rId13"/>
    <p:sldId id="292" r:id="rId14"/>
    <p:sldId id="322" r:id="rId15"/>
    <p:sldId id="293" r:id="rId16"/>
    <p:sldId id="323" r:id="rId17"/>
    <p:sldId id="294" r:id="rId18"/>
    <p:sldId id="324" r:id="rId19"/>
    <p:sldId id="296" r:id="rId20"/>
    <p:sldId id="295" r:id="rId21"/>
    <p:sldId id="325" r:id="rId22"/>
    <p:sldId id="297" r:id="rId23"/>
    <p:sldId id="298" r:id="rId24"/>
    <p:sldId id="326" r:id="rId25"/>
    <p:sldId id="306"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p:scale>
          <a:sx n="80" d="100"/>
          <a:sy n="80" d="100"/>
        </p:scale>
        <p:origin x="-858" y="-58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07A623-B97A-4FD8-995C-CF09BB8FBC3A}" type="datetimeFigureOut">
              <a:rPr lang="en-US" smtClean="0"/>
              <a:t>3/22/2016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CA4E2F-FB65-4195-AFBF-DF2CCC607936}" type="slidenum">
              <a:rPr lang="en-US" smtClean="0"/>
              <a:t>‹#›</a:t>
            </a:fld>
            <a:endParaRPr lang="en-US"/>
          </a:p>
        </p:txBody>
      </p:sp>
    </p:spTree>
    <p:extLst>
      <p:ext uri="{BB962C8B-B14F-4D97-AF65-F5344CB8AC3E}">
        <p14:creationId xmlns:p14="http://schemas.microsoft.com/office/powerpoint/2010/main" val="41279758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1</a:t>
            </a:fld>
            <a:endParaRPr lang="en-US"/>
          </a:p>
        </p:txBody>
      </p:sp>
    </p:spTree>
    <p:extLst>
      <p:ext uri="{BB962C8B-B14F-4D97-AF65-F5344CB8AC3E}">
        <p14:creationId xmlns:p14="http://schemas.microsoft.com/office/powerpoint/2010/main" val="13430030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10</a:t>
            </a:fld>
            <a:endParaRPr lang="en-US"/>
          </a:p>
        </p:txBody>
      </p:sp>
    </p:spTree>
    <p:extLst>
      <p:ext uri="{BB962C8B-B14F-4D97-AF65-F5344CB8AC3E}">
        <p14:creationId xmlns:p14="http://schemas.microsoft.com/office/powerpoint/2010/main" val="35971331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11</a:t>
            </a:fld>
            <a:endParaRPr lang="en-US"/>
          </a:p>
        </p:txBody>
      </p:sp>
    </p:spTree>
    <p:extLst>
      <p:ext uri="{BB962C8B-B14F-4D97-AF65-F5344CB8AC3E}">
        <p14:creationId xmlns:p14="http://schemas.microsoft.com/office/powerpoint/2010/main" val="15259555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12</a:t>
            </a:fld>
            <a:endParaRPr lang="en-US"/>
          </a:p>
        </p:txBody>
      </p:sp>
    </p:spTree>
    <p:extLst>
      <p:ext uri="{BB962C8B-B14F-4D97-AF65-F5344CB8AC3E}">
        <p14:creationId xmlns:p14="http://schemas.microsoft.com/office/powerpoint/2010/main" val="1319880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13</a:t>
            </a:fld>
            <a:endParaRPr lang="en-US"/>
          </a:p>
        </p:txBody>
      </p:sp>
    </p:spTree>
    <p:extLst>
      <p:ext uri="{BB962C8B-B14F-4D97-AF65-F5344CB8AC3E}">
        <p14:creationId xmlns:p14="http://schemas.microsoft.com/office/powerpoint/2010/main" val="21624169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14</a:t>
            </a:fld>
            <a:endParaRPr lang="en-US"/>
          </a:p>
        </p:txBody>
      </p:sp>
    </p:spTree>
    <p:extLst>
      <p:ext uri="{BB962C8B-B14F-4D97-AF65-F5344CB8AC3E}">
        <p14:creationId xmlns:p14="http://schemas.microsoft.com/office/powerpoint/2010/main" val="7960995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15</a:t>
            </a:fld>
            <a:endParaRPr lang="en-US"/>
          </a:p>
        </p:txBody>
      </p:sp>
    </p:spTree>
    <p:extLst>
      <p:ext uri="{BB962C8B-B14F-4D97-AF65-F5344CB8AC3E}">
        <p14:creationId xmlns:p14="http://schemas.microsoft.com/office/powerpoint/2010/main" val="7454804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16</a:t>
            </a:fld>
            <a:endParaRPr lang="en-US"/>
          </a:p>
        </p:txBody>
      </p:sp>
    </p:spTree>
    <p:extLst>
      <p:ext uri="{BB962C8B-B14F-4D97-AF65-F5344CB8AC3E}">
        <p14:creationId xmlns:p14="http://schemas.microsoft.com/office/powerpoint/2010/main" val="19796176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17</a:t>
            </a:fld>
            <a:endParaRPr lang="en-US"/>
          </a:p>
        </p:txBody>
      </p:sp>
    </p:spTree>
    <p:extLst>
      <p:ext uri="{BB962C8B-B14F-4D97-AF65-F5344CB8AC3E}">
        <p14:creationId xmlns:p14="http://schemas.microsoft.com/office/powerpoint/2010/main" val="3489724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18</a:t>
            </a:fld>
            <a:endParaRPr lang="en-US"/>
          </a:p>
        </p:txBody>
      </p:sp>
    </p:spTree>
    <p:extLst>
      <p:ext uri="{BB962C8B-B14F-4D97-AF65-F5344CB8AC3E}">
        <p14:creationId xmlns:p14="http://schemas.microsoft.com/office/powerpoint/2010/main" val="20177406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19</a:t>
            </a:fld>
            <a:endParaRPr lang="en-US"/>
          </a:p>
        </p:txBody>
      </p:sp>
    </p:spTree>
    <p:extLst>
      <p:ext uri="{BB962C8B-B14F-4D97-AF65-F5344CB8AC3E}">
        <p14:creationId xmlns:p14="http://schemas.microsoft.com/office/powerpoint/2010/main" val="365735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D0A684D-C8CC-44CC-A539-FDCA1B6D74CF}" type="slidenum">
              <a:rPr lang="en-US" smtClean="0"/>
              <a:t>2</a:t>
            </a:fld>
            <a:endParaRPr lang="en-US"/>
          </a:p>
        </p:txBody>
      </p:sp>
    </p:spTree>
    <p:extLst>
      <p:ext uri="{BB962C8B-B14F-4D97-AF65-F5344CB8AC3E}">
        <p14:creationId xmlns:p14="http://schemas.microsoft.com/office/powerpoint/2010/main" val="15122258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20</a:t>
            </a:fld>
            <a:endParaRPr lang="en-US"/>
          </a:p>
        </p:txBody>
      </p:sp>
    </p:spTree>
    <p:extLst>
      <p:ext uri="{BB962C8B-B14F-4D97-AF65-F5344CB8AC3E}">
        <p14:creationId xmlns:p14="http://schemas.microsoft.com/office/powerpoint/2010/main" val="33953204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21</a:t>
            </a:fld>
            <a:endParaRPr lang="en-US"/>
          </a:p>
        </p:txBody>
      </p:sp>
    </p:spTree>
    <p:extLst>
      <p:ext uri="{BB962C8B-B14F-4D97-AF65-F5344CB8AC3E}">
        <p14:creationId xmlns:p14="http://schemas.microsoft.com/office/powerpoint/2010/main" val="8327482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22</a:t>
            </a:fld>
            <a:endParaRPr lang="en-US"/>
          </a:p>
        </p:txBody>
      </p:sp>
    </p:spTree>
    <p:extLst>
      <p:ext uri="{BB962C8B-B14F-4D97-AF65-F5344CB8AC3E}">
        <p14:creationId xmlns:p14="http://schemas.microsoft.com/office/powerpoint/2010/main" val="4838141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23</a:t>
            </a:fld>
            <a:endParaRPr lang="en-US"/>
          </a:p>
        </p:txBody>
      </p:sp>
    </p:spTree>
    <p:extLst>
      <p:ext uri="{BB962C8B-B14F-4D97-AF65-F5344CB8AC3E}">
        <p14:creationId xmlns:p14="http://schemas.microsoft.com/office/powerpoint/2010/main" val="6156027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24</a:t>
            </a:fld>
            <a:endParaRPr lang="en-US"/>
          </a:p>
        </p:txBody>
      </p:sp>
    </p:spTree>
    <p:extLst>
      <p:ext uri="{BB962C8B-B14F-4D97-AF65-F5344CB8AC3E}">
        <p14:creationId xmlns:p14="http://schemas.microsoft.com/office/powerpoint/2010/main" val="9754056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25</a:t>
            </a:fld>
            <a:endParaRPr lang="en-US"/>
          </a:p>
        </p:txBody>
      </p:sp>
    </p:spTree>
    <p:extLst>
      <p:ext uri="{BB962C8B-B14F-4D97-AF65-F5344CB8AC3E}">
        <p14:creationId xmlns:p14="http://schemas.microsoft.com/office/powerpoint/2010/main" val="30766473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3</a:t>
            </a:fld>
            <a:endParaRPr lang="en-US"/>
          </a:p>
        </p:txBody>
      </p:sp>
    </p:spTree>
    <p:extLst>
      <p:ext uri="{BB962C8B-B14F-4D97-AF65-F5344CB8AC3E}">
        <p14:creationId xmlns:p14="http://schemas.microsoft.com/office/powerpoint/2010/main" val="27480235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4</a:t>
            </a:fld>
            <a:endParaRPr lang="en-US"/>
          </a:p>
        </p:txBody>
      </p:sp>
    </p:spTree>
    <p:extLst>
      <p:ext uri="{BB962C8B-B14F-4D97-AF65-F5344CB8AC3E}">
        <p14:creationId xmlns:p14="http://schemas.microsoft.com/office/powerpoint/2010/main" val="27198021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5</a:t>
            </a:fld>
            <a:endParaRPr lang="en-US"/>
          </a:p>
        </p:txBody>
      </p:sp>
    </p:spTree>
    <p:extLst>
      <p:ext uri="{BB962C8B-B14F-4D97-AF65-F5344CB8AC3E}">
        <p14:creationId xmlns:p14="http://schemas.microsoft.com/office/powerpoint/2010/main" val="28962133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6</a:t>
            </a:fld>
            <a:endParaRPr lang="en-US"/>
          </a:p>
        </p:txBody>
      </p:sp>
    </p:spTree>
    <p:extLst>
      <p:ext uri="{BB962C8B-B14F-4D97-AF65-F5344CB8AC3E}">
        <p14:creationId xmlns:p14="http://schemas.microsoft.com/office/powerpoint/2010/main" val="34134646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7</a:t>
            </a:fld>
            <a:endParaRPr lang="en-US"/>
          </a:p>
        </p:txBody>
      </p:sp>
    </p:spTree>
    <p:extLst>
      <p:ext uri="{BB962C8B-B14F-4D97-AF65-F5344CB8AC3E}">
        <p14:creationId xmlns:p14="http://schemas.microsoft.com/office/powerpoint/2010/main" val="8440289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8</a:t>
            </a:fld>
            <a:endParaRPr lang="en-US"/>
          </a:p>
        </p:txBody>
      </p:sp>
    </p:spTree>
    <p:extLst>
      <p:ext uri="{BB962C8B-B14F-4D97-AF65-F5344CB8AC3E}">
        <p14:creationId xmlns:p14="http://schemas.microsoft.com/office/powerpoint/2010/main" val="7120467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CA4E2F-FB65-4195-AFBF-DF2CCC607936}" type="slidenum">
              <a:rPr lang="en-US" smtClean="0"/>
              <a:t>9</a:t>
            </a:fld>
            <a:endParaRPr lang="en-US"/>
          </a:p>
        </p:txBody>
      </p:sp>
    </p:spTree>
    <p:extLst>
      <p:ext uri="{BB962C8B-B14F-4D97-AF65-F5344CB8AC3E}">
        <p14:creationId xmlns:p14="http://schemas.microsoft.com/office/powerpoint/2010/main" val="3652995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079"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074" name="Rectangle 2"/>
          <p:cNvSpPr>
            <a:spLocks noGrp="1" noChangeArrowheads="1"/>
          </p:cNvSpPr>
          <p:nvPr>
            <p:ph type="ctrTitle"/>
          </p:nvPr>
        </p:nvSpPr>
        <p:spPr>
          <a:xfrm>
            <a:off x="685800" y="2130425"/>
            <a:ext cx="7772400" cy="1470025"/>
          </a:xfrm>
        </p:spPr>
        <p:txBody>
          <a:bodyPr/>
          <a:lstStyle>
            <a:lvl1pPr>
              <a:defRPr>
                <a:solidFill>
                  <a:schemeClr val="tx1"/>
                </a:solidFill>
              </a:defRPr>
            </a:lvl1pPr>
          </a:lstStyle>
          <a:p>
            <a:pPr lvl="0"/>
            <a:r>
              <a:rPr lang="en-US" altLang="en-US" noProof="0" smtClean="0"/>
              <a:t>Click to edit Master title style</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solidFill>
                  <a:schemeClr val="tx1"/>
                </a:solidFill>
              </a:defRPr>
            </a:lvl1pPr>
          </a:lstStyle>
          <a:p>
            <a:pPr lvl="0"/>
            <a:r>
              <a:rPr lang="en-US" altLang="en-US" noProof="0" smtClean="0"/>
              <a:t>Click to edit Master subtitle style</a:t>
            </a:r>
          </a:p>
        </p:txBody>
      </p:sp>
      <p:sp>
        <p:nvSpPr>
          <p:cNvPr id="3083" name="Rectangle 11"/>
          <p:cNvSpPr>
            <a:spLocks noGrp="1" noChangeArrowheads="1"/>
          </p:cNvSpPr>
          <p:nvPr>
            <p:ph type="dt" sz="half" idx="2"/>
          </p:nvPr>
        </p:nvSpPr>
        <p:spPr/>
        <p:txBody>
          <a:bodyPr/>
          <a:lstStyle>
            <a:lvl1pPr>
              <a:defRPr b="1">
                <a:solidFill>
                  <a:srgbClr val="F8F8F8"/>
                </a:solidFill>
              </a:defRPr>
            </a:lvl1pPr>
          </a:lstStyle>
          <a:p>
            <a:fld id="{404F263A-8413-490B-9A50-EE513F77B5A0}" type="datetime1">
              <a:rPr lang="en-US" smtClean="0"/>
              <a:t>3/22/2016</a:t>
            </a:fld>
            <a:endParaRPr lang="en-US"/>
          </a:p>
        </p:txBody>
      </p:sp>
      <p:sp>
        <p:nvSpPr>
          <p:cNvPr id="3084" name="Rectangle 12"/>
          <p:cNvSpPr>
            <a:spLocks noGrp="1" noChangeArrowheads="1"/>
          </p:cNvSpPr>
          <p:nvPr>
            <p:ph type="ftr" sz="quarter" idx="3"/>
          </p:nvPr>
        </p:nvSpPr>
        <p:spPr/>
        <p:txBody>
          <a:bodyPr/>
          <a:lstStyle>
            <a:lvl1pPr>
              <a:defRPr b="1">
                <a:solidFill>
                  <a:srgbClr val="F8F8F8"/>
                </a:solidFill>
              </a:defRPr>
            </a:lvl1pPr>
          </a:lstStyle>
          <a:p>
            <a:endParaRPr lang="en-US"/>
          </a:p>
        </p:txBody>
      </p:sp>
      <p:sp>
        <p:nvSpPr>
          <p:cNvPr id="3085" name="Rectangle 13"/>
          <p:cNvSpPr>
            <a:spLocks noGrp="1" noChangeArrowheads="1"/>
          </p:cNvSpPr>
          <p:nvPr>
            <p:ph type="sldNum" sz="quarter" idx="4"/>
          </p:nvPr>
        </p:nvSpPr>
        <p:spPr/>
        <p:txBody>
          <a:bodyPr/>
          <a:lstStyle>
            <a:lvl1pPr>
              <a:defRPr b="1">
                <a:solidFill>
                  <a:srgbClr val="F8F8F8"/>
                </a:solidFill>
              </a:defRPr>
            </a:lvl1pPr>
          </a:lstStyle>
          <a:p>
            <a:fld id="{B7E84EB5-8690-4E51-ACE4-B910812C403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DDDC23D-97BD-4B04-A8B7-41AB1BFA8428}" type="datetime1">
              <a:rPr lang="en-US" smtClean="0"/>
              <a:t>3/22/2016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7E84EB5-8690-4E51-ACE4-B910812C4036}" type="slidenum">
              <a:rPr lang="en-US" smtClean="0"/>
              <a:t>‹#›</a:t>
            </a:fld>
            <a:endParaRPr lang="en-US"/>
          </a:p>
        </p:txBody>
      </p:sp>
    </p:spTree>
    <p:extLst>
      <p:ext uri="{BB962C8B-B14F-4D97-AF65-F5344CB8AC3E}">
        <p14:creationId xmlns:p14="http://schemas.microsoft.com/office/powerpoint/2010/main" val="3083271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00850" y="274638"/>
            <a:ext cx="188595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38"/>
            <a:ext cx="550545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8A061F31-B280-40AC-A0E1-8E4355F41818}" type="datetime1">
              <a:rPr lang="en-US" smtClean="0"/>
              <a:t>3/22/2016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7E84EB5-8690-4E51-ACE4-B910812C4036}" type="slidenum">
              <a:rPr lang="en-US" smtClean="0"/>
              <a:t>‹#›</a:t>
            </a:fld>
            <a:endParaRPr lang="en-US"/>
          </a:p>
        </p:txBody>
      </p:sp>
    </p:spTree>
    <p:extLst>
      <p:ext uri="{BB962C8B-B14F-4D97-AF65-F5344CB8AC3E}">
        <p14:creationId xmlns:p14="http://schemas.microsoft.com/office/powerpoint/2010/main" val="1270100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0E42F9A0-1339-4B1E-97BC-A34C50ADC29D}" type="datetime1">
              <a:rPr lang="en-US" smtClean="0"/>
              <a:t>3/22/2016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7E84EB5-8690-4E51-ACE4-B910812C4036}" type="slidenum">
              <a:rPr lang="en-US" smtClean="0"/>
              <a:t>‹#›</a:t>
            </a:fld>
            <a:endParaRPr lang="en-US"/>
          </a:p>
        </p:txBody>
      </p:sp>
    </p:spTree>
    <p:extLst>
      <p:ext uri="{BB962C8B-B14F-4D97-AF65-F5344CB8AC3E}">
        <p14:creationId xmlns:p14="http://schemas.microsoft.com/office/powerpoint/2010/main" val="1835585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FD2E4626-7B09-4B7B-8329-6E6DFDF3FA32}" type="datetime1">
              <a:rPr lang="en-US" smtClean="0"/>
              <a:t>3/22/2016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7E84EB5-8690-4E51-ACE4-B910812C4036}" type="slidenum">
              <a:rPr lang="en-US" smtClean="0"/>
              <a:t>‹#›</a:t>
            </a:fld>
            <a:endParaRPr lang="en-US"/>
          </a:p>
        </p:txBody>
      </p:sp>
    </p:spTree>
    <p:extLst>
      <p:ext uri="{BB962C8B-B14F-4D97-AF65-F5344CB8AC3E}">
        <p14:creationId xmlns:p14="http://schemas.microsoft.com/office/powerpoint/2010/main" val="1548038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43000" y="1600200"/>
            <a:ext cx="36957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91100" y="1600200"/>
            <a:ext cx="36957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C2974A12-D123-4E89-BFEE-11104E2AB565}" type="datetime1">
              <a:rPr lang="en-US" smtClean="0"/>
              <a:t>3/22/2016</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7E84EB5-8690-4E51-ACE4-B910812C4036}" type="slidenum">
              <a:rPr lang="en-US" smtClean="0"/>
              <a:t>‹#›</a:t>
            </a:fld>
            <a:endParaRPr lang="en-US"/>
          </a:p>
        </p:txBody>
      </p:sp>
    </p:spTree>
    <p:extLst>
      <p:ext uri="{BB962C8B-B14F-4D97-AF65-F5344CB8AC3E}">
        <p14:creationId xmlns:p14="http://schemas.microsoft.com/office/powerpoint/2010/main" val="2071461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266FA106-D75B-4EC3-930B-3DDFD9B2ABA3}" type="datetime1">
              <a:rPr lang="en-US" smtClean="0"/>
              <a:t>3/22/2016</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7E84EB5-8690-4E51-ACE4-B910812C4036}" type="slidenum">
              <a:rPr lang="en-US" smtClean="0"/>
              <a:t>‹#›</a:t>
            </a:fld>
            <a:endParaRPr lang="en-US"/>
          </a:p>
        </p:txBody>
      </p:sp>
    </p:spTree>
    <p:extLst>
      <p:ext uri="{BB962C8B-B14F-4D97-AF65-F5344CB8AC3E}">
        <p14:creationId xmlns:p14="http://schemas.microsoft.com/office/powerpoint/2010/main" val="2630826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CCB621A0-2AF4-44E1-B082-E0101B4E3944}" type="datetime1">
              <a:rPr lang="en-US" smtClean="0"/>
              <a:t>3/22/2016</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7E84EB5-8690-4E51-ACE4-B910812C4036}" type="slidenum">
              <a:rPr lang="en-US" smtClean="0"/>
              <a:t>‹#›</a:t>
            </a:fld>
            <a:endParaRPr lang="en-US"/>
          </a:p>
        </p:txBody>
      </p:sp>
    </p:spTree>
    <p:extLst>
      <p:ext uri="{BB962C8B-B14F-4D97-AF65-F5344CB8AC3E}">
        <p14:creationId xmlns:p14="http://schemas.microsoft.com/office/powerpoint/2010/main" val="3268125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A123240D-E1F6-4F9F-9F63-E14CF97410A8}" type="datetime1">
              <a:rPr lang="en-US" smtClean="0"/>
              <a:t>3/22/2016</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B7E84EB5-8690-4E51-ACE4-B910812C4036}" type="slidenum">
              <a:rPr lang="en-US" smtClean="0"/>
              <a:t>‹#›</a:t>
            </a:fld>
            <a:endParaRPr lang="en-US"/>
          </a:p>
        </p:txBody>
      </p:sp>
    </p:spTree>
    <p:extLst>
      <p:ext uri="{BB962C8B-B14F-4D97-AF65-F5344CB8AC3E}">
        <p14:creationId xmlns:p14="http://schemas.microsoft.com/office/powerpoint/2010/main" val="375974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D49A6DDF-C042-4E5E-BF26-6BCDE940CD7D}" type="datetime1">
              <a:rPr lang="en-US" smtClean="0"/>
              <a:t>3/22/2016</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7E84EB5-8690-4E51-ACE4-B910812C4036}" type="slidenum">
              <a:rPr lang="en-US" smtClean="0"/>
              <a:t>‹#›</a:t>
            </a:fld>
            <a:endParaRPr lang="en-US"/>
          </a:p>
        </p:txBody>
      </p:sp>
    </p:spTree>
    <p:extLst>
      <p:ext uri="{BB962C8B-B14F-4D97-AF65-F5344CB8AC3E}">
        <p14:creationId xmlns:p14="http://schemas.microsoft.com/office/powerpoint/2010/main" val="351474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ECC4DBC7-5923-4BFD-AFA4-8F30C375138C}" type="datetime1">
              <a:rPr lang="en-US" smtClean="0"/>
              <a:t>3/22/2016</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7E84EB5-8690-4E51-ACE4-B910812C4036}" type="slidenum">
              <a:rPr lang="en-US" smtClean="0"/>
              <a:t>‹#›</a:t>
            </a:fld>
            <a:endParaRPr lang="en-US"/>
          </a:p>
        </p:txBody>
      </p:sp>
    </p:spTree>
    <p:extLst>
      <p:ext uri="{BB962C8B-B14F-4D97-AF65-F5344CB8AC3E}">
        <p14:creationId xmlns:p14="http://schemas.microsoft.com/office/powerpoint/2010/main" val="1276086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31"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026" name="Rectangle 2"/>
          <p:cNvSpPr>
            <a:spLocks noGrp="1" noChangeArrowheads="1"/>
          </p:cNvSpPr>
          <p:nvPr>
            <p:ph type="title"/>
          </p:nvPr>
        </p:nvSpPr>
        <p:spPr bwMode="auto">
          <a:xfrm>
            <a:off x="1143000" y="274638"/>
            <a:ext cx="7543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1143000" y="1600200"/>
            <a:ext cx="7543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840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solidFill>
                  <a:schemeClr val="tx2"/>
                </a:solidFill>
                <a:latin typeface="+mj-lt"/>
              </a:defRPr>
            </a:lvl1pPr>
          </a:lstStyle>
          <a:p>
            <a:fld id="{DF89FE65-09FD-4857-A098-A2EC03C96FEB}" type="datetime1">
              <a:rPr lang="en-US" smtClean="0"/>
              <a:t>3/22/2016</a:t>
            </a:fld>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200">
                <a:solidFill>
                  <a:schemeClr val="tx2"/>
                </a:solidFill>
                <a:latin typeface="+mj-lt"/>
              </a:defRPr>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solidFill>
                  <a:schemeClr val="tx2"/>
                </a:solidFill>
                <a:latin typeface="+mj-lt"/>
              </a:defRPr>
            </a:lvl1pPr>
          </a:lstStyle>
          <a:p>
            <a:fld id="{B7E84EB5-8690-4E51-ACE4-B910812C403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rtl="0" eaLnBrk="1" fontAlgn="base" hangingPunct="1">
        <a:spcBef>
          <a:spcPct val="0"/>
        </a:spcBef>
        <a:spcAft>
          <a:spcPct val="0"/>
        </a:spcAft>
        <a:defRPr sz="4000">
          <a:solidFill>
            <a:schemeClr val="tx2"/>
          </a:solidFill>
          <a:latin typeface="+mj-lt"/>
          <a:ea typeface="+mj-ea"/>
          <a:cs typeface="+mj-cs"/>
        </a:defRPr>
      </a:lvl1pPr>
      <a:lvl2pPr algn="ctr" rtl="0" eaLnBrk="1" fontAlgn="base" hangingPunct="1">
        <a:spcBef>
          <a:spcPct val="0"/>
        </a:spcBef>
        <a:spcAft>
          <a:spcPct val="0"/>
        </a:spcAft>
        <a:defRPr sz="4000">
          <a:solidFill>
            <a:schemeClr val="tx2"/>
          </a:solidFill>
          <a:latin typeface="Trebuchet MS" pitchFamily="34" charset="0"/>
        </a:defRPr>
      </a:lvl2pPr>
      <a:lvl3pPr algn="ctr" rtl="0" eaLnBrk="1" fontAlgn="base" hangingPunct="1">
        <a:spcBef>
          <a:spcPct val="0"/>
        </a:spcBef>
        <a:spcAft>
          <a:spcPct val="0"/>
        </a:spcAft>
        <a:defRPr sz="4000">
          <a:solidFill>
            <a:schemeClr val="tx2"/>
          </a:solidFill>
          <a:latin typeface="Trebuchet MS" pitchFamily="34" charset="0"/>
        </a:defRPr>
      </a:lvl3pPr>
      <a:lvl4pPr algn="ctr" rtl="0" eaLnBrk="1" fontAlgn="base" hangingPunct="1">
        <a:spcBef>
          <a:spcPct val="0"/>
        </a:spcBef>
        <a:spcAft>
          <a:spcPct val="0"/>
        </a:spcAft>
        <a:defRPr sz="4000">
          <a:solidFill>
            <a:schemeClr val="tx2"/>
          </a:solidFill>
          <a:latin typeface="Trebuchet MS" pitchFamily="34" charset="0"/>
        </a:defRPr>
      </a:lvl4pPr>
      <a:lvl5pPr algn="ctr" rtl="0" eaLnBrk="1" fontAlgn="base" hangingPunct="1">
        <a:spcBef>
          <a:spcPct val="0"/>
        </a:spcBef>
        <a:spcAft>
          <a:spcPct val="0"/>
        </a:spcAft>
        <a:defRPr sz="4000">
          <a:solidFill>
            <a:schemeClr val="tx2"/>
          </a:solidFill>
          <a:latin typeface="Trebuchet MS" pitchFamily="34" charset="0"/>
        </a:defRPr>
      </a:lvl5pPr>
      <a:lvl6pPr marL="457200" algn="ctr" rtl="0" eaLnBrk="1" fontAlgn="base" hangingPunct="1">
        <a:spcBef>
          <a:spcPct val="0"/>
        </a:spcBef>
        <a:spcAft>
          <a:spcPct val="0"/>
        </a:spcAft>
        <a:defRPr sz="4000">
          <a:solidFill>
            <a:schemeClr val="tx2"/>
          </a:solidFill>
          <a:latin typeface="Trebuchet MS" pitchFamily="34" charset="0"/>
        </a:defRPr>
      </a:lvl6pPr>
      <a:lvl7pPr marL="914400" algn="ctr" rtl="0" eaLnBrk="1" fontAlgn="base" hangingPunct="1">
        <a:spcBef>
          <a:spcPct val="0"/>
        </a:spcBef>
        <a:spcAft>
          <a:spcPct val="0"/>
        </a:spcAft>
        <a:defRPr sz="4000">
          <a:solidFill>
            <a:schemeClr val="tx2"/>
          </a:solidFill>
          <a:latin typeface="Trebuchet MS" pitchFamily="34" charset="0"/>
        </a:defRPr>
      </a:lvl7pPr>
      <a:lvl8pPr marL="1371600" algn="ctr" rtl="0" eaLnBrk="1" fontAlgn="base" hangingPunct="1">
        <a:spcBef>
          <a:spcPct val="0"/>
        </a:spcBef>
        <a:spcAft>
          <a:spcPct val="0"/>
        </a:spcAft>
        <a:defRPr sz="4000">
          <a:solidFill>
            <a:schemeClr val="tx2"/>
          </a:solidFill>
          <a:latin typeface="Trebuchet MS" pitchFamily="34" charset="0"/>
        </a:defRPr>
      </a:lvl8pPr>
      <a:lvl9pPr marL="1828800" algn="ctr" rtl="0" eaLnBrk="1" fontAlgn="base" hangingPunct="1">
        <a:spcBef>
          <a:spcPct val="0"/>
        </a:spcBef>
        <a:spcAft>
          <a:spcPct val="0"/>
        </a:spcAft>
        <a:defRPr sz="4000">
          <a:solidFill>
            <a:schemeClr val="tx2"/>
          </a:solidFill>
          <a:latin typeface="Trebuchet MS" pitchFamily="34" charset="0"/>
        </a:defRPr>
      </a:lvl9pPr>
    </p:titleStyle>
    <p:bodyStyle>
      <a:lvl1pPr marL="342900" indent="-342900" algn="l" rtl="0" eaLnBrk="1" fontAlgn="base" hangingPunct="1">
        <a:spcBef>
          <a:spcPct val="20000"/>
        </a:spcBef>
        <a:spcAft>
          <a:spcPct val="0"/>
        </a:spcAft>
        <a:buChar char="•"/>
        <a:defRPr sz="3200">
          <a:solidFill>
            <a:schemeClr val="tx2"/>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2"/>
          </a:solidFill>
          <a:latin typeface="+mn-lt"/>
        </a:defRPr>
      </a:lvl2pPr>
      <a:lvl3pPr marL="1143000" indent="-228600" algn="l" rtl="0" eaLnBrk="1" fontAlgn="base" hangingPunct="1">
        <a:spcBef>
          <a:spcPct val="20000"/>
        </a:spcBef>
        <a:spcAft>
          <a:spcPct val="0"/>
        </a:spcAft>
        <a:buChar char="•"/>
        <a:defRPr sz="2400">
          <a:solidFill>
            <a:schemeClr val="tx2"/>
          </a:solidFill>
          <a:latin typeface="+mn-lt"/>
        </a:defRPr>
      </a:lvl3pPr>
      <a:lvl4pPr marL="1600200" indent="-228600" algn="l" rtl="0" eaLnBrk="1" fontAlgn="base" hangingPunct="1">
        <a:spcBef>
          <a:spcPct val="20000"/>
        </a:spcBef>
        <a:spcAft>
          <a:spcPct val="0"/>
        </a:spcAft>
        <a:buChar char="–"/>
        <a:defRPr sz="2000">
          <a:solidFill>
            <a:schemeClr val="tx2"/>
          </a:solidFill>
          <a:latin typeface="+mn-lt"/>
        </a:defRPr>
      </a:lvl4pPr>
      <a:lvl5pPr marL="2057400" indent="-228600" algn="l" rtl="0" eaLnBrk="1" fontAlgn="base" hangingPunct="1">
        <a:spcBef>
          <a:spcPct val="20000"/>
        </a:spcBef>
        <a:spcAft>
          <a:spcPct val="0"/>
        </a:spcAft>
        <a:buChar char="»"/>
        <a:defRPr sz="2000">
          <a:solidFill>
            <a:schemeClr val="tx2"/>
          </a:solidFill>
          <a:latin typeface="+mn-lt"/>
        </a:defRPr>
      </a:lvl5pPr>
      <a:lvl6pPr marL="2514600" indent="-228600" algn="l" rtl="0" eaLnBrk="1" fontAlgn="base" hangingPunct="1">
        <a:spcBef>
          <a:spcPct val="20000"/>
        </a:spcBef>
        <a:spcAft>
          <a:spcPct val="0"/>
        </a:spcAft>
        <a:buChar char="»"/>
        <a:defRPr sz="2000">
          <a:solidFill>
            <a:schemeClr val="tx2"/>
          </a:solidFill>
          <a:latin typeface="+mn-lt"/>
        </a:defRPr>
      </a:lvl6pPr>
      <a:lvl7pPr marL="2971800" indent="-228600" algn="l" rtl="0" eaLnBrk="1" fontAlgn="base" hangingPunct="1">
        <a:spcBef>
          <a:spcPct val="20000"/>
        </a:spcBef>
        <a:spcAft>
          <a:spcPct val="0"/>
        </a:spcAft>
        <a:buChar char="»"/>
        <a:defRPr sz="2000">
          <a:solidFill>
            <a:schemeClr val="tx2"/>
          </a:solidFill>
          <a:latin typeface="+mn-lt"/>
        </a:defRPr>
      </a:lvl7pPr>
      <a:lvl8pPr marL="3429000" indent="-228600" algn="l" rtl="0" eaLnBrk="1" fontAlgn="base" hangingPunct="1">
        <a:spcBef>
          <a:spcPct val="20000"/>
        </a:spcBef>
        <a:spcAft>
          <a:spcPct val="0"/>
        </a:spcAft>
        <a:buChar char="»"/>
        <a:defRPr sz="2000">
          <a:solidFill>
            <a:schemeClr val="tx2"/>
          </a:solidFill>
          <a:latin typeface="+mn-lt"/>
        </a:defRPr>
      </a:lvl8pPr>
      <a:lvl9pPr marL="3886200" indent="-228600" algn="l" rtl="0" eaLnBrk="1" fontAlgn="base" hangingPunct="1">
        <a:spcBef>
          <a:spcPct val="20000"/>
        </a:spcBef>
        <a:spcAft>
          <a:spcPct val="0"/>
        </a:spcAft>
        <a:buChar char="»"/>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47800" y="4648200"/>
            <a:ext cx="6400800" cy="762000"/>
          </a:xfrm>
        </p:spPr>
        <p:txBody>
          <a:bodyPr/>
          <a:lstStyle/>
          <a:p>
            <a:pPr algn="r"/>
            <a:r>
              <a:rPr lang="en-US" dirty="0" smtClean="0"/>
              <a:t>Prepared by WDPIC</a:t>
            </a:r>
            <a:endParaRPr lang="en-US" dirty="0"/>
          </a:p>
        </p:txBody>
      </p:sp>
      <p:sp>
        <p:nvSpPr>
          <p:cNvPr id="4" name="Title 3"/>
          <p:cNvSpPr>
            <a:spLocks noGrp="1"/>
          </p:cNvSpPr>
          <p:nvPr>
            <p:ph type="ctrTitle"/>
          </p:nvPr>
        </p:nvSpPr>
        <p:spPr>
          <a:xfrm>
            <a:off x="685800" y="2130425"/>
            <a:ext cx="7772400" cy="2365375"/>
          </a:xfrm>
        </p:spPr>
        <p:txBody>
          <a:bodyPr/>
          <a:lstStyle/>
          <a:p>
            <a:r>
              <a:rPr lang="en-GB" b="1" dirty="0" smtClean="0"/>
              <a:t>World Day of Prayer</a:t>
            </a:r>
            <a:br>
              <a:rPr lang="en-GB" b="1" dirty="0" smtClean="0"/>
            </a:br>
            <a:r>
              <a:rPr lang="en-GB" b="1" dirty="0" smtClean="0"/>
              <a:t> </a:t>
            </a:r>
            <a:r>
              <a:rPr lang="en-GB" b="1" dirty="0"/>
              <a:t>Guiding Principles</a:t>
            </a:r>
            <a:r>
              <a:rPr lang="en-US" dirty="0"/>
              <a:t/>
            </a:r>
            <a:br>
              <a:rPr lang="en-US" dirty="0"/>
            </a:br>
            <a:r>
              <a:rPr lang="en-US" dirty="0" smtClean="0"/>
              <a:t>for group conversation</a:t>
            </a:r>
            <a:endParaRPr lang="en-US" dirty="0"/>
          </a:p>
        </p:txBody>
      </p:sp>
    </p:spTree>
    <p:extLst>
      <p:ext uri="{BB962C8B-B14F-4D97-AF65-F5344CB8AC3E}">
        <p14:creationId xmlns:p14="http://schemas.microsoft.com/office/powerpoint/2010/main" val="4288657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Talking points</a:t>
            </a:r>
            <a:endParaRPr lang="en-US" dirty="0"/>
          </a:p>
        </p:txBody>
      </p:sp>
      <p:sp>
        <p:nvSpPr>
          <p:cNvPr id="3" name="Content Placeholder 2"/>
          <p:cNvSpPr>
            <a:spLocks noGrp="1"/>
          </p:cNvSpPr>
          <p:nvPr>
            <p:ph idx="1"/>
          </p:nvPr>
        </p:nvSpPr>
        <p:spPr/>
        <p:txBody>
          <a:bodyPr/>
          <a:lstStyle/>
          <a:p>
            <a:r>
              <a:rPr lang="en-US" dirty="0" smtClean="0"/>
              <a:t>How does the WDP National Committee engage with the Worship Service? </a:t>
            </a:r>
          </a:p>
          <a:p>
            <a:r>
              <a:rPr lang="en-US" dirty="0" smtClean="0"/>
              <a:t>Share how creatively your group build the bridge between your context and the worship service context.</a:t>
            </a:r>
          </a:p>
          <a:p>
            <a:endParaRPr lang="en-US" dirty="0"/>
          </a:p>
        </p:txBody>
      </p:sp>
      <p:sp>
        <p:nvSpPr>
          <p:cNvPr id="4" name="Slide Number Placeholder 3"/>
          <p:cNvSpPr>
            <a:spLocks noGrp="1"/>
          </p:cNvSpPr>
          <p:nvPr>
            <p:ph type="sldNum" sz="quarter" idx="12"/>
          </p:nvPr>
        </p:nvSpPr>
        <p:spPr/>
        <p:txBody>
          <a:bodyPr/>
          <a:lstStyle/>
          <a:p>
            <a:fld id="{B7E84EB5-8690-4E51-ACE4-B910812C4036}" type="slidenum">
              <a:rPr lang="en-US" smtClean="0"/>
              <a:t>10</a:t>
            </a:fld>
            <a:endParaRPr lang="en-US"/>
          </a:p>
        </p:txBody>
      </p:sp>
    </p:spTree>
    <p:extLst>
      <p:ext uri="{BB962C8B-B14F-4D97-AF65-F5344CB8AC3E}">
        <p14:creationId xmlns:p14="http://schemas.microsoft.com/office/powerpoint/2010/main" val="21249783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6093" y="0"/>
            <a:ext cx="8327907" cy="6786473"/>
          </a:xfrm>
          <a:prstGeom prst="rect">
            <a:avLst/>
          </a:prstGeom>
        </p:spPr>
        <p:txBody>
          <a:bodyPr wrap="square">
            <a:spAutoFit/>
          </a:bodyPr>
          <a:lstStyle/>
          <a:p>
            <a:pPr lvl="0" algn="ctr"/>
            <a:r>
              <a:rPr lang="en-US" sz="2900" dirty="0">
                <a:solidFill>
                  <a:schemeClr val="tx2">
                    <a:lumMod val="75000"/>
                  </a:schemeClr>
                </a:solidFill>
                <a:latin typeface="+mj-lt"/>
              </a:rPr>
              <a:t>4</a:t>
            </a:r>
            <a:r>
              <a:rPr lang="en-US" sz="2900" dirty="0" smtClean="0">
                <a:solidFill>
                  <a:schemeClr val="tx2">
                    <a:lumMod val="75000"/>
                  </a:schemeClr>
                </a:solidFill>
                <a:latin typeface="+mj-lt"/>
              </a:rPr>
              <a:t>. Stretching </a:t>
            </a:r>
            <a:r>
              <a:rPr lang="en-US" sz="2900" dirty="0">
                <a:solidFill>
                  <a:schemeClr val="tx2">
                    <a:lumMod val="75000"/>
                  </a:schemeClr>
                </a:solidFill>
                <a:latin typeface="+mj-lt"/>
              </a:rPr>
              <a:t>beyond what is familiar; </a:t>
            </a:r>
            <a:endParaRPr lang="en-US" sz="2900" dirty="0" smtClean="0">
              <a:solidFill>
                <a:schemeClr val="tx2">
                  <a:lumMod val="75000"/>
                </a:schemeClr>
              </a:solidFill>
              <a:latin typeface="+mj-lt"/>
            </a:endParaRPr>
          </a:p>
          <a:p>
            <a:pPr lvl="0" algn="ctr"/>
            <a:r>
              <a:rPr lang="en-US" sz="2900" dirty="0" smtClean="0">
                <a:solidFill>
                  <a:schemeClr val="tx2">
                    <a:lumMod val="75000"/>
                  </a:schemeClr>
                </a:solidFill>
                <a:latin typeface="+mj-lt"/>
              </a:rPr>
              <a:t>becoming inclusive. </a:t>
            </a:r>
          </a:p>
          <a:p>
            <a:pPr lvl="0" algn="ctr"/>
            <a:r>
              <a:rPr lang="en-US" sz="2900" b="1" dirty="0" smtClean="0">
                <a:latin typeface="Calibri" panose="020F0502020204030204" pitchFamily="34" charset="0"/>
              </a:rPr>
              <a:t> </a:t>
            </a:r>
            <a:endParaRPr lang="en-US" sz="2900" dirty="0">
              <a:latin typeface="Calibri" panose="020F0502020204030204" pitchFamily="34" charset="0"/>
            </a:endParaRPr>
          </a:p>
          <a:p>
            <a:pPr marL="342900" indent="-342900">
              <a:buFont typeface="Arial" panose="020B0604020202020204" pitchFamily="34" charset="0"/>
              <a:buChar char="•"/>
            </a:pPr>
            <a:r>
              <a:rPr lang="en-US" sz="2900" dirty="0">
                <a:solidFill>
                  <a:schemeClr val="tx2">
                    <a:lumMod val="75000"/>
                  </a:schemeClr>
                </a:solidFill>
              </a:rPr>
              <a:t>It takes some risk to understand one another from where the other person is rather than from where I am; </a:t>
            </a:r>
          </a:p>
          <a:p>
            <a:pPr marL="342900" indent="-342900">
              <a:buFont typeface="Arial" panose="020B0604020202020204" pitchFamily="34" charset="0"/>
              <a:buChar char="•"/>
            </a:pPr>
            <a:r>
              <a:rPr lang="en-US" sz="2900" dirty="0">
                <a:solidFill>
                  <a:schemeClr val="tx2">
                    <a:lumMod val="75000"/>
                  </a:schemeClr>
                </a:solidFill>
              </a:rPr>
              <a:t>Stretching asks us to move through our own resistance and to overcome obstacles and to cross borders.  </a:t>
            </a:r>
          </a:p>
          <a:p>
            <a:pPr marL="342900" indent="-342900">
              <a:buFont typeface="Arial" panose="020B0604020202020204" pitchFamily="34" charset="0"/>
              <a:buChar char="•"/>
            </a:pPr>
            <a:r>
              <a:rPr lang="en-US" sz="2900" dirty="0">
                <a:solidFill>
                  <a:schemeClr val="tx2">
                    <a:lumMod val="75000"/>
                  </a:schemeClr>
                </a:solidFill>
              </a:rPr>
              <a:t>It brings renewal when there is stretching out to far away women and to those who live nearby and to new generations of young women. </a:t>
            </a:r>
          </a:p>
          <a:p>
            <a:pPr marL="342900" indent="-342900">
              <a:buFont typeface="Arial" panose="020B0604020202020204" pitchFamily="34" charset="0"/>
              <a:buChar char="•"/>
            </a:pPr>
            <a:r>
              <a:rPr lang="en-US" sz="2900" dirty="0">
                <a:solidFill>
                  <a:schemeClr val="tx2">
                    <a:lumMod val="75000"/>
                  </a:schemeClr>
                </a:solidFill>
              </a:rPr>
              <a:t>To be inclusive offers the possibility to encounter the breadth and depth of the Christian experience.  </a:t>
            </a:r>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 y="6041918"/>
            <a:ext cx="816082" cy="816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2"/>
          </p:nvPr>
        </p:nvSpPr>
        <p:spPr/>
        <p:txBody>
          <a:bodyPr/>
          <a:lstStyle/>
          <a:p>
            <a:fld id="{B7E84EB5-8690-4E51-ACE4-B910812C4036}" type="slidenum">
              <a:rPr lang="en-US" smtClean="0"/>
              <a:t>11</a:t>
            </a:fld>
            <a:endParaRPr lang="en-US"/>
          </a:p>
        </p:txBody>
      </p:sp>
    </p:spTree>
    <p:extLst>
      <p:ext uri="{BB962C8B-B14F-4D97-AF65-F5344CB8AC3E}">
        <p14:creationId xmlns:p14="http://schemas.microsoft.com/office/powerpoint/2010/main" val="23242072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Talking points</a:t>
            </a:r>
            <a:endParaRPr lang="en-US" dirty="0"/>
          </a:p>
        </p:txBody>
      </p:sp>
      <p:sp>
        <p:nvSpPr>
          <p:cNvPr id="3" name="Content Placeholder 2"/>
          <p:cNvSpPr>
            <a:spLocks noGrp="1"/>
          </p:cNvSpPr>
          <p:nvPr>
            <p:ph idx="1"/>
          </p:nvPr>
        </p:nvSpPr>
        <p:spPr/>
        <p:txBody>
          <a:bodyPr/>
          <a:lstStyle/>
          <a:p>
            <a:r>
              <a:rPr lang="en-US" dirty="0" smtClean="0"/>
              <a:t>What are the borders you have crossed in your life motivated by your WDP experience?</a:t>
            </a:r>
          </a:p>
          <a:p>
            <a:r>
              <a:rPr lang="en-US" dirty="0" smtClean="0"/>
              <a:t>Share the renewal young women have brought to WDP in your community</a:t>
            </a:r>
          </a:p>
          <a:p>
            <a:endParaRPr lang="en-US" dirty="0"/>
          </a:p>
        </p:txBody>
      </p:sp>
      <p:sp>
        <p:nvSpPr>
          <p:cNvPr id="4" name="Slide Number Placeholder 3"/>
          <p:cNvSpPr>
            <a:spLocks noGrp="1"/>
          </p:cNvSpPr>
          <p:nvPr>
            <p:ph type="sldNum" sz="quarter" idx="12"/>
          </p:nvPr>
        </p:nvSpPr>
        <p:spPr/>
        <p:txBody>
          <a:bodyPr/>
          <a:lstStyle/>
          <a:p>
            <a:fld id="{B7E84EB5-8690-4E51-ACE4-B910812C4036}" type="slidenum">
              <a:rPr lang="en-US" smtClean="0"/>
              <a:t>12</a:t>
            </a:fld>
            <a:endParaRPr lang="en-US"/>
          </a:p>
        </p:txBody>
      </p:sp>
    </p:spTree>
    <p:extLst>
      <p:ext uri="{BB962C8B-B14F-4D97-AF65-F5344CB8AC3E}">
        <p14:creationId xmlns:p14="http://schemas.microsoft.com/office/powerpoint/2010/main" val="30707778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6093" y="0"/>
            <a:ext cx="8327907" cy="5755422"/>
          </a:xfrm>
          <a:prstGeom prst="rect">
            <a:avLst/>
          </a:prstGeom>
        </p:spPr>
        <p:txBody>
          <a:bodyPr wrap="square">
            <a:spAutoFit/>
          </a:bodyPr>
          <a:lstStyle/>
          <a:p>
            <a:pPr lvl="0" algn="ctr"/>
            <a:r>
              <a:rPr lang="en-US" sz="2800" dirty="0">
                <a:solidFill>
                  <a:schemeClr val="tx2">
                    <a:lumMod val="75000"/>
                  </a:schemeClr>
                </a:solidFill>
                <a:latin typeface="+mj-lt"/>
              </a:rPr>
              <a:t>5</a:t>
            </a:r>
            <a:r>
              <a:rPr lang="en-US" sz="2800" dirty="0" smtClean="0">
                <a:solidFill>
                  <a:schemeClr val="tx2">
                    <a:lumMod val="75000"/>
                  </a:schemeClr>
                </a:solidFill>
                <a:latin typeface="+mj-lt"/>
              </a:rPr>
              <a:t>. Sharing </a:t>
            </a:r>
            <a:r>
              <a:rPr lang="en-US" sz="2800" dirty="0">
                <a:solidFill>
                  <a:schemeClr val="tx2">
                    <a:lumMod val="75000"/>
                  </a:schemeClr>
                </a:solidFill>
                <a:latin typeface="+mj-lt"/>
              </a:rPr>
              <a:t>acknowledges that all have </a:t>
            </a:r>
            <a:r>
              <a:rPr lang="en-US" sz="2800" dirty="0" smtClean="0">
                <a:solidFill>
                  <a:schemeClr val="tx2">
                    <a:lumMod val="75000"/>
                  </a:schemeClr>
                </a:solidFill>
                <a:latin typeface="+mj-lt"/>
              </a:rPr>
              <a:t>something</a:t>
            </a:r>
          </a:p>
          <a:p>
            <a:pPr lvl="0" algn="ctr"/>
            <a:r>
              <a:rPr lang="en-US" sz="2800" dirty="0" smtClean="0">
                <a:solidFill>
                  <a:schemeClr val="tx2">
                    <a:lumMod val="75000"/>
                  </a:schemeClr>
                </a:solidFill>
                <a:latin typeface="+mj-lt"/>
              </a:rPr>
              <a:t> </a:t>
            </a:r>
            <a:r>
              <a:rPr lang="en-US" sz="2800" dirty="0">
                <a:solidFill>
                  <a:schemeClr val="tx2">
                    <a:lumMod val="75000"/>
                  </a:schemeClr>
                </a:solidFill>
                <a:latin typeface="+mj-lt"/>
              </a:rPr>
              <a:t>to give and to receive</a:t>
            </a:r>
          </a:p>
          <a:p>
            <a:pPr marL="457200" indent="-457200">
              <a:buFont typeface="Arial" panose="020B0604020202020204" pitchFamily="34" charset="0"/>
              <a:buChar char="•"/>
            </a:pPr>
            <a:r>
              <a:rPr lang="en-US" sz="2400" dirty="0">
                <a:solidFill>
                  <a:schemeClr val="tx2">
                    <a:lumMod val="75000"/>
                  </a:schemeClr>
                </a:solidFill>
                <a:latin typeface="Arial" panose="020B0604020202020204" pitchFamily="34" charset="0"/>
                <a:cs typeface="Arial" panose="020B0604020202020204" pitchFamily="34" charset="0"/>
              </a:rPr>
              <a:t>Each year the women of a country share their faith and lives in the worship service with their sisters around the world.  </a:t>
            </a:r>
          </a:p>
          <a:p>
            <a:pPr marL="457200" indent="-457200">
              <a:buFont typeface="Arial" panose="020B0604020202020204" pitchFamily="34" charset="0"/>
              <a:buChar char="•"/>
            </a:pPr>
            <a:r>
              <a:rPr lang="en-US" sz="2400" dirty="0">
                <a:solidFill>
                  <a:schemeClr val="tx2">
                    <a:lumMod val="75000"/>
                  </a:schemeClr>
                </a:solidFill>
                <a:latin typeface="Arial" panose="020B0604020202020204" pitchFamily="34" charset="0"/>
                <a:cs typeface="Arial" panose="020B0604020202020204" pitchFamily="34" charset="0"/>
              </a:rPr>
              <a:t>Taking turns in writing the service emphasizes that all are able to give and receive.  </a:t>
            </a:r>
          </a:p>
          <a:p>
            <a:pPr marL="457200" indent="-457200">
              <a:buFont typeface="Arial" panose="020B0604020202020204" pitchFamily="34" charset="0"/>
              <a:buChar char="•"/>
            </a:pPr>
            <a:r>
              <a:rPr lang="en-US" sz="2400" dirty="0">
                <a:solidFill>
                  <a:schemeClr val="tx2">
                    <a:lumMod val="75000"/>
                  </a:schemeClr>
                </a:solidFill>
                <a:latin typeface="Arial" panose="020B0604020202020204" pitchFamily="34" charset="0"/>
                <a:cs typeface="Arial" panose="020B0604020202020204" pitchFamily="34" charset="0"/>
              </a:rPr>
              <a:t>In sharing prayers, culture, music, art, we discover commonalities and differences that can be celebrated and can be enriching.  </a:t>
            </a:r>
          </a:p>
          <a:p>
            <a:pPr marL="457200" indent="-457200">
              <a:buFont typeface="Arial" panose="020B0604020202020204" pitchFamily="34" charset="0"/>
              <a:buChar char="•"/>
            </a:pPr>
            <a:r>
              <a:rPr lang="en-US" sz="2400" dirty="0">
                <a:solidFill>
                  <a:schemeClr val="tx2">
                    <a:lumMod val="75000"/>
                  </a:schemeClr>
                </a:solidFill>
                <a:latin typeface="Arial" panose="020B0604020202020204" pitchFamily="34" charset="0"/>
                <a:cs typeface="Arial" panose="020B0604020202020204" pitchFamily="34" charset="0"/>
              </a:rPr>
              <a:t>Sharing resources has many expressions: gifts, talents, skills, hospitality, care, time, commitment, reliability, persistence, and other forms of assistance.</a:t>
            </a:r>
          </a:p>
          <a:p>
            <a:pPr marL="457200" indent="-457200">
              <a:buFont typeface="Arial" panose="020B0604020202020204" pitchFamily="34" charset="0"/>
              <a:buChar char="•"/>
            </a:pPr>
            <a:r>
              <a:rPr lang="en-US" sz="2400" dirty="0">
                <a:solidFill>
                  <a:schemeClr val="tx2">
                    <a:lumMod val="75000"/>
                  </a:schemeClr>
                </a:solidFill>
                <a:latin typeface="Arial" panose="020B0604020202020204" pitchFamily="34" charset="0"/>
                <a:cs typeface="Arial" panose="020B0604020202020204" pitchFamily="34" charset="0"/>
              </a:rPr>
              <a:t>Through the WDP offering women share their resources with women and children around the world. </a:t>
            </a:r>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 y="6041918"/>
            <a:ext cx="816082" cy="816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2"/>
          </p:nvPr>
        </p:nvSpPr>
        <p:spPr/>
        <p:txBody>
          <a:bodyPr/>
          <a:lstStyle/>
          <a:p>
            <a:fld id="{B7E84EB5-8690-4E51-ACE4-B910812C4036}" type="slidenum">
              <a:rPr lang="en-US" smtClean="0"/>
              <a:t>13</a:t>
            </a:fld>
            <a:endParaRPr lang="en-US"/>
          </a:p>
        </p:txBody>
      </p:sp>
    </p:spTree>
    <p:extLst>
      <p:ext uri="{BB962C8B-B14F-4D97-AF65-F5344CB8AC3E}">
        <p14:creationId xmlns:p14="http://schemas.microsoft.com/office/powerpoint/2010/main" val="657492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Talking points</a:t>
            </a:r>
            <a:endParaRPr lang="en-US" dirty="0"/>
          </a:p>
        </p:txBody>
      </p:sp>
      <p:sp>
        <p:nvSpPr>
          <p:cNvPr id="3" name="Content Placeholder 2"/>
          <p:cNvSpPr>
            <a:spLocks noGrp="1"/>
          </p:cNvSpPr>
          <p:nvPr>
            <p:ph idx="1"/>
          </p:nvPr>
        </p:nvSpPr>
        <p:spPr/>
        <p:txBody>
          <a:bodyPr/>
          <a:lstStyle/>
          <a:p>
            <a:r>
              <a:rPr lang="en-US" dirty="0" smtClean="0"/>
              <a:t>How much does a Committee give and receive when writing a service?</a:t>
            </a:r>
          </a:p>
          <a:p>
            <a:r>
              <a:rPr lang="en-US" dirty="0" smtClean="0"/>
              <a:t>Share about the commonalities, resources and gifts you have discovered within the WDP community. How do you offer them to the world?</a:t>
            </a:r>
          </a:p>
          <a:p>
            <a:endParaRPr lang="en-US" dirty="0"/>
          </a:p>
        </p:txBody>
      </p:sp>
      <p:sp>
        <p:nvSpPr>
          <p:cNvPr id="4" name="Slide Number Placeholder 3"/>
          <p:cNvSpPr>
            <a:spLocks noGrp="1"/>
          </p:cNvSpPr>
          <p:nvPr>
            <p:ph type="sldNum" sz="quarter" idx="12"/>
          </p:nvPr>
        </p:nvSpPr>
        <p:spPr/>
        <p:txBody>
          <a:bodyPr/>
          <a:lstStyle/>
          <a:p>
            <a:fld id="{B7E84EB5-8690-4E51-ACE4-B910812C4036}" type="slidenum">
              <a:rPr lang="en-US" smtClean="0"/>
              <a:t>14</a:t>
            </a:fld>
            <a:endParaRPr lang="en-US"/>
          </a:p>
        </p:txBody>
      </p:sp>
    </p:spTree>
    <p:extLst>
      <p:ext uri="{BB962C8B-B14F-4D97-AF65-F5344CB8AC3E}">
        <p14:creationId xmlns:p14="http://schemas.microsoft.com/office/powerpoint/2010/main" val="39251646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6093" y="0"/>
            <a:ext cx="8327907" cy="6494085"/>
          </a:xfrm>
          <a:prstGeom prst="rect">
            <a:avLst/>
          </a:prstGeom>
        </p:spPr>
        <p:txBody>
          <a:bodyPr wrap="square">
            <a:spAutoFit/>
          </a:bodyPr>
          <a:lstStyle/>
          <a:p>
            <a:pPr lvl="0" algn="ctr"/>
            <a:r>
              <a:rPr lang="en-US" sz="3200" b="1" dirty="0">
                <a:solidFill>
                  <a:schemeClr val="tx2">
                    <a:lumMod val="75000"/>
                  </a:schemeClr>
                </a:solidFill>
                <a:latin typeface="Calibri" panose="020F0502020204030204" pitchFamily="34" charset="0"/>
              </a:rPr>
              <a:t>6</a:t>
            </a:r>
            <a:r>
              <a:rPr lang="en-US" sz="3200" b="1" dirty="0" smtClean="0">
                <a:solidFill>
                  <a:schemeClr val="tx2">
                    <a:lumMod val="75000"/>
                  </a:schemeClr>
                </a:solidFill>
                <a:latin typeface="Calibri" panose="020F0502020204030204" pitchFamily="34" charset="0"/>
              </a:rPr>
              <a:t>. Developing </a:t>
            </a:r>
            <a:r>
              <a:rPr lang="en-US" sz="3200" b="1" dirty="0">
                <a:solidFill>
                  <a:schemeClr val="tx2">
                    <a:lumMod val="75000"/>
                  </a:schemeClr>
                </a:solidFill>
                <a:latin typeface="Calibri" panose="020F0502020204030204" pitchFamily="34" charset="0"/>
              </a:rPr>
              <a:t>global ecumenical sisterhood; building trust with one </a:t>
            </a:r>
            <a:r>
              <a:rPr lang="en-US" sz="3200" b="1" dirty="0" smtClean="0">
                <a:solidFill>
                  <a:schemeClr val="tx2">
                    <a:lumMod val="75000"/>
                  </a:schemeClr>
                </a:solidFill>
                <a:latin typeface="Calibri" panose="020F0502020204030204" pitchFamily="34" charset="0"/>
              </a:rPr>
              <a:t>another</a:t>
            </a:r>
          </a:p>
          <a:p>
            <a:pPr lvl="0" algn="ctr"/>
            <a:endParaRPr lang="en-US" sz="3200" dirty="0" smtClean="0">
              <a:solidFill>
                <a:schemeClr val="tx2">
                  <a:lumMod val="75000"/>
                </a:schemeClr>
              </a:solidFill>
              <a:latin typeface="Calibri" panose="020F0502020204030204" pitchFamily="34" charset="0"/>
            </a:endParaRPr>
          </a:p>
          <a:p>
            <a:pPr marL="457200" indent="-457200">
              <a:buFont typeface="Arial" panose="020B0604020202020204" pitchFamily="34" charset="0"/>
              <a:buChar char="•"/>
            </a:pPr>
            <a:r>
              <a:rPr lang="en-US" sz="3200" dirty="0">
                <a:solidFill>
                  <a:schemeClr val="tx2">
                    <a:lumMod val="75000"/>
                  </a:schemeClr>
                </a:solidFill>
                <a:latin typeface="Calibri" panose="020F0502020204030204" pitchFamily="34" charset="0"/>
              </a:rPr>
              <a:t>We begin on a personal level with respect and being open-hearted.</a:t>
            </a:r>
          </a:p>
          <a:p>
            <a:pPr marL="457200" indent="-457200">
              <a:buFont typeface="Arial" panose="020B0604020202020204" pitchFamily="34" charset="0"/>
              <a:buChar char="•"/>
            </a:pPr>
            <a:r>
              <a:rPr lang="en-US" sz="3200" dirty="0">
                <a:solidFill>
                  <a:schemeClr val="tx2">
                    <a:lumMod val="75000"/>
                  </a:schemeClr>
                </a:solidFill>
                <a:latin typeface="Calibri" panose="020F0502020204030204" pitchFamily="34" charset="0"/>
              </a:rPr>
              <a:t>This openness helps to establish relationships which make further steps possible.  </a:t>
            </a:r>
          </a:p>
          <a:p>
            <a:pPr marL="457200" indent="-457200">
              <a:buFont typeface="Arial" panose="020B0604020202020204" pitchFamily="34" charset="0"/>
              <a:buChar char="•"/>
            </a:pPr>
            <a:r>
              <a:rPr lang="en-US" sz="3200" dirty="0">
                <a:solidFill>
                  <a:schemeClr val="tx2">
                    <a:lumMod val="75000"/>
                  </a:schemeClr>
                </a:solidFill>
                <a:latin typeface="Calibri" panose="020F0502020204030204" pitchFamily="34" charset="0"/>
              </a:rPr>
              <a:t>In an atmosphere of trust barriers that divide can be overcome.  </a:t>
            </a:r>
          </a:p>
          <a:p>
            <a:pPr marL="457200" indent="-457200">
              <a:buFont typeface="Arial" panose="020B0604020202020204" pitchFamily="34" charset="0"/>
              <a:buChar char="•"/>
            </a:pPr>
            <a:r>
              <a:rPr lang="en-US" sz="3200" dirty="0">
                <a:solidFill>
                  <a:schemeClr val="tx2">
                    <a:lumMod val="75000"/>
                  </a:schemeClr>
                </a:solidFill>
                <a:latin typeface="Calibri" panose="020F0502020204030204" pitchFamily="34" charset="0"/>
              </a:rPr>
              <a:t>God’s trust in us enables and encourages us to trust one another.  </a:t>
            </a:r>
          </a:p>
          <a:p>
            <a:pPr marL="457200" indent="-457200">
              <a:buFont typeface="Arial" panose="020B0604020202020204" pitchFamily="34" charset="0"/>
              <a:buChar char="•"/>
            </a:pPr>
            <a:r>
              <a:rPr lang="en-US" sz="3200" dirty="0">
                <a:solidFill>
                  <a:schemeClr val="tx2">
                    <a:lumMod val="75000"/>
                  </a:schemeClr>
                </a:solidFill>
                <a:latin typeface="Calibri" panose="020F0502020204030204" pitchFamily="34" charset="0"/>
              </a:rPr>
              <a:t>Trust is also a key attitude in building authentic ecumenical relations. </a:t>
            </a:r>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 y="6041918"/>
            <a:ext cx="816082" cy="816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2"/>
          </p:nvPr>
        </p:nvSpPr>
        <p:spPr/>
        <p:txBody>
          <a:bodyPr/>
          <a:lstStyle/>
          <a:p>
            <a:fld id="{B7E84EB5-8690-4E51-ACE4-B910812C4036}" type="slidenum">
              <a:rPr lang="en-US" smtClean="0"/>
              <a:t>15</a:t>
            </a:fld>
            <a:endParaRPr lang="en-US"/>
          </a:p>
        </p:txBody>
      </p:sp>
    </p:spTree>
    <p:extLst>
      <p:ext uri="{BB962C8B-B14F-4D97-AF65-F5344CB8AC3E}">
        <p14:creationId xmlns:p14="http://schemas.microsoft.com/office/powerpoint/2010/main" val="39792247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Talking points</a:t>
            </a:r>
            <a:endParaRPr lang="en-US" dirty="0"/>
          </a:p>
        </p:txBody>
      </p:sp>
      <p:sp>
        <p:nvSpPr>
          <p:cNvPr id="3" name="Content Placeholder 2"/>
          <p:cNvSpPr>
            <a:spLocks noGrp="1"/>
          </p:cNvSpPr>
          <p:nvPr>
            <p:ph idx="1"/>
          </p:nvPr>
        </p:nvSpPr>
        <p:spPr/>
        <p:txBody>
          <a:bodyPr/>
          <a:lstStyle/>
          <a:p>
            <a:r>
              <a:rPr lang="en-US" dirty="0" smtClean="0"/>
              <a:t>How have you built trust in this ecumenical sisterhood?</a:t>
            </a:r>
          </a:p>
          <a:p>
            <a:r>
              <a:rPr lang="en-US" dirty="0" smtClean="0"/>
              <a:t>Share about the relationships you build through WDP.</a:t>
            </a:r>
          </a:p>
          <a:p>
            <a:endParaRPr lang="en-US" dirty="0"/>
          </a:p>
        </p:txBody>
      </p:sp>
      <p:sp>
        <p:nvSpPr>
          <p:cNvPr id="4" name="Slide Number Placeholder 3"/>
          <p:cNvSpPr>
            <a:spLocks noGrp="1"/>
          </p:cNvSpPr>
          <p:nvPr>
            <p:ph type="sldNum" sz="quarter" idx="12"/>
          </p:nvPr>
        </p:nvSpPr>
        <p:spPr/>
        <p:txBody>
          <a:bodyPr/>
          <a:lstStyle/>
          <a:p>
            <a:fld id="{B7E84EB5-8690-4E51-ACE4-B910812C4036}" type="slidenum">
              <a:rPr lang="en-US" smtClean="0"/>
              <a:t>16</a:t>
            </a:fld>
            <a:endParaRPr lang="en-US"/>
          </a:p>
        </p:txBody>
      </p:sp>
    </p:spTree>
    <p:extLst>
      <p:ext uri="{BB962C8B-B14F-4D97-AF65-F5344CB8AC3E}">
        <p14:creationId xmlns:p14="http://schemas.microsoft.com/office/powerpoint/2010/main" val="18415352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6093" y="0"/>
            <a:ext cx="8327907" cy="6986528"/>
          </a:xfrm>
          <a:prstGeom prst="rect">
            <a:avLst/>
          </a:prstGeom>
        </p:spPr>
        <p:txBody>
          <a:bodyPr wrap="square">
            <a:spAutoFit/>
          </a:bodyPr>
          <a:lstStyle/>
          <a:p>
            <a:pPr lvl="0" algn="ctr"/>
            <a:r>
              <a:rPr lang="en-US" sz="2800" b="1" dirty="0">
                <a:solidFill>
                  <a:schemeClr val="tx2">
                    <a:lumMod val="75000"/>
                  </a:schemeClr>
                </a:solidFill>
                <a:latin typeface="Calibri" panose="020F0502020204030204" pitchFamily="34" charset="0"/>
              </a:rPr>
              <a:t>7</a:t>
            </a:r>
            <a:r>
              <a:rPr lang="en-US" sz="2800" b="1" dirty="0" smtClean="0">
                <a:solidFill>
                  <a:schemeClr val="tx2">
                    <a:lumMod val="75000"/>
                  </a:schemeClr>
                </a:solidFill>
                <a:latin typeface="Calibri" panose="020F0502020204030204" pitchFamily="34" charset="0"/>
              </a:rPr>
              <a:t>. Being </a:t>
            </a:r>
            <a:r>
              <a:rPr lang="en-US" sz="2800" b="1" dirty="0">
                <a:solidFill>
                  <a:schemeClr val="tx2">
                    <a:lumMod val="75000"/>
                  </a:schemeClr>
                </a:solidFill>
                <a:latin typeface="Calibri" panose="020F0502020204030204" pitchFamily="34" charset="0"/>
              </a:rPr>
              <a:t>a Christian neighbor in a multi-religious </a:t>
            </a:r>
            <a:r>
              <a:rPr lang="en-US" sz="2800" b="1" dirty="0" smtClean="0">
                <a:solidFill>
                  <a:schemeClr val="tx2">
                    <a:lumMod val="75000"/>
                  </a:schemeClr>
                </a:solidFill>
                <a:latin typeface="Calibri" panose="020F0502020204030204" pitchFamily="34" charset="0"/>
              </a:rPr>
              <a:t>world</a:t>
            </a:r>
          </a:p>
          <a:p>
            <a:pPr lvl="0" algn="ctr"/>
            <a:endParaRPr lang="en-US" sz="2800" dirty="0">
              <a:solidFill>
                <a:schemeClr val="tx2">
                  <a:lumMod val="75000"/>
                </a:schemeClr>
              </a:solidFill>
              <a:latin typeface="Calibri" panose="020F0502020204030204" pitchFamily="34" charset="0"/>
            </a:endParaRPr>
          </a:p>
          <a:p>
            <a:pPr marL="457200" indent="-457200">
              <a:buFont typeface="Arial" panose="020B0604020202020204" pitchFamily="34" charset="0"/>
              <a:buChar char="•"/>
            </a:pPr>
            <a:r>
              <a:rPr lang="en-US" sz="2800" dirty="0">
                <a:solidFill>
                  <a:schemeClr val="tx2">
                    <a:lumMod val="75000"/>
                  </a:schemeClr>
                </a:solidFill>
                <a:latin typeface="Calibri" panose="020F0502020204030204" pitchFamily="34" charset="0"/>
              </a:rPr>
              <a:t>Our prayer on WDP is Christian prayer taking place in a multi-religious world.</a:t>
            </a:r>
          </a:p>
          <a:p>
            <a:pPr marL="457200" indent="-457200">
              <a:buFont typeface="Arial" panose="020B0604020202020204" pitchFamily="34" charset="0"/>
              <a:buChar char="•"/>
            </a:pPr>
            <a:r>
              <a:rPr lang="en-US" sz="2800" dirty="0">
                <a:solidFill>
                  <a:schemeClr val="tx2">
                    <a:lumMod val="75000"/>
                  </a:schemeClr>
                </a:solidFill>
                <a:latin typeface="Calibri" panose="020F0502020204030204" pitchFamily="34" charset="0"/>
              </a:rPr>
              <a:t>Called by Jesus Christ to love our neighbors, Christian women seek to live in community with everyone around them including people of other faith traditions.</a:t>
            </a:r>
          </a:p>
          <a:p>
            <a:pPr marL="457200" indent="-457200">
              <a:buFont typeface="Arial" panose="020B0604020202020204" pitchFamily="34" charset="0"/>
              <a:buChar char="•"/>
            </a:pPr>
            <a:r>
              <a:rPr lang="en-US" sz="2800" dirty="0">
                <a:solidFill>
                  <a:schemeClr val="tx2">
                    <a:lumMod val="75000"/>
                  </a:schemeClr>
                </a:solidFill>
                <a:latin typeface="Calibri" panose="020F0502020204030204" pitchFamily="34" charset="0"/>
              </a:rPr>
              <a:t>While today the search for ways to hold inter-faith prayer is happening on various levels, WDP is keeping its focus on strengthening ecumenical relationships through Christian prayer. </a:t>
            </a:r>
          </a:p>
          <a:p>
            <a:pPr marL="457200" indent="-457200">
              <a:buFont typeface="Arial" panose="020B0604020202020204" pitchFamily="34" charset="0"/>
              <a:buChar char="•"/>
            </a:pPr>
            <a:r>
              <a:rPr lang="en-US" sz="2800" dirty="0">
                <a:solidFill>
                  <a:schemeClr val="tx2">
                    <a:lumMod val="75000"/>
                  </a:schemeClr>
                </a:solidFill>
                <a:latin typeface="Calibri" panose="020F0502020204030204" pitchFamily="34" charset="0"/>
              </a:rPr>
              <a:t>If people of other faiths wish to attend WDP services or women wish to invite neighbors of other faiths, they are welcome as guests to whom we extend Christian hospitality.  </a:t>
            </a:r>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 y="6041918"/>
            <a:ext cx="816082" cy="816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2"/>
          </p:nvPr>
        </p:nvSpPr>
        <p:spPr/>
        <p:txBody>
          <a:bodyPr/>
          <a:lstStyle/>
          <a:p>
            <a:fld id="{B7E84EB5-8690-4E51-ACE4-B910812C4036}" type="slidenum">
              <a:rPr lang="en-US" smtClean="0"/>
              <a:t>17</a:t>
            </a:fld>
            <a:endParaRPr lang="en-US"/>
          </a:p>
        </p:txBody>
      </p:sp>
    </p:spTree>
    <p:extLst>
      <p:ext uri="{BB962C8B-B14F-4D97-AF65-F5344CB8AC3E}">
        <p14:creationId xmlns:p14="http://schemas.microsoft.com/office/powerpoint/2010/main" val="33057838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Talking points</a:t>
            </a:r>
            <a:endParaRPr lang="en-US" dirty="0"/>
          </a:p>
        </p:txBody>
      </p:sp>
      <p:sp>
        <p:nvSpPr>
          <p:cNvPr id="3" name="Content Placeholder 2"/>
          <p:cNvSpPr>
            <a:spLocks noGrp="1"/>
          </p:cNvSpPr>
          <p:nvPr>
            <p:ph idx="1"/>
          </p:nvPr>
        </p:nvSpPr>
        <p:spPr/>
        <p:txBody>
          <a:bodyPr/>
          <a:lstStyle/>
          <a:p>
            <a:r>
              <a:rPr lang="en-US" dirty="0" smtClean="0"/>
              <a:t>How multi-religious is your world?</a:t>
            </a:r>
          </a:p>
          <a:p>
            <a:r>
              <a:rPr lang="en-US" dirty="0" smtClean="0"/>
              <a:t>Share how you love your neighbor and offer Christian hospitality.</a:t>
            </a:r>
          </a:p>
          <a:p>
            <a:endParaRPr lang="en-US" dirty="0"/>
          </a:p>
        </p:txBody>
      </p:sp>
      <p:sp>
        <p:nvSpPr>
          <p:cNvPr id="4" name="Slide Number Placeholder 3"/>
          <p:cNvSpPr>
            <a:spLocks noGrp="1"/>
          </p:cNvSpPr>
          <p:nvPr>
            <p:ph type="sldNum" sz="quarter" idx="12"/>
          </p:nvPr>
        </p:nvSpPr>
        <p:spPr/>
        <p:txBody>
          <a:bodyPr/>
          <a:lstStyle/>
          <a:p>
            <a:fld id="{B7E84EB5-8690-4E51-ACE4-B910812C4036}" type="slidenum">
              <a:rPr lang="en-US" smtClean="0"/>
              <a:t>18</a:t>
            </a:fld>
            <a:endParaRPr lang="en-US"/>
          </a:p>
        </p:txBody>
      </p:sp>
    </p:spTree>
    <p:extLst>
      <p:ext uri="{BB962C8B-B14F-4D97-AF65-F5344CB8AC3E}">
        <p14:creationId xmlns:p14="http://schemas.microsoft.com/office/powerpoint/2010/main" val="17858374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6093" y="0"/>
            <a:ext cx="8327907" cy="7294305"/>
          </a:xfrm>
          <a:prstGeom prst="rect">
            <a:avLst/>
          </a:prstGeom>
        </p:spPr>
        <p:txBody>
          <a:bodyPr wrap="square">
            <a:spAutoFit/>
          </a:bodyPr>
          <a:lstStyle/>
          <a:p>
            <a:pPr lvl="0" algn="ctr"/>
            <a:r>
              <a:rPr lang="en-US" sz="2800" b="1" dirty="0">
                <a:solidFill>
                  <a:schemeClr val="tx2">
                    <a:lumMod val="75000"/>
                  </a:schemeClr>
                </a:solidFill>
                <a:latin typeface="Calibri" panose="020F0502020204030204" pitchFamily="34" charset="0"/>
              </a:rPr>
              <a:t>8</a:t>
            </a:r>
            <a:r>
              <a:rPr lang="en-US" sz="2800" b="1" dirty="0" smtClean="0">
                <a:solidFill>
                  <a:schemeClr val="tx2">
                    <a:lumMod val="75000"/>
                  </a:schemeClr>
                </a:solidFill>
                <a:latin typeface="Calibri" panose="020F0502020204030204" pitchFamily="34" charset="0"/>
              </a:rPr>
              <a:t>. Committed </a:t>
            </a:r>
            <a:r>
              <a:rPr lang="en-US" sz="2800" b="1" dirty="0">
                <a:solidFill>
                  <a:schemeClr val="tx2">
                    <a:lumMod val="75000"/>
                  </a:schemeClr>
                </a:solidFill>
                <a:latin typeface="Calibri" panose="020F0502020204030204" pitchFamily="34" charset="0"/>
              </a:rPr>
              <a:t>to learn; striving for wisdom </a:t>
            </a:r>
            <a:endParaRPr lang="en-US" sz="2800" b="1" dirty="0" smtClean="0">
              <a:solidFill>
                <a:schemeClr val="tx2">
                  <a:lumMod val="75000"/>
                </a:schemeClr>
              </a:solidFill>
              <a:latin typeface="Calibri" panose="020F0502020204030204" pitchFamily="34" charset="0"/>
            </a:endParaRPr>
          </a:p>
          <a:p>
            <a:pPr lvl="0" algn="ctr"/>
            <a:endParaRPr lang="en-US" sz="2800" dirty="0">
              <a:solidFill>
                <a:schemeClr val="tx2">
                  <a:lumMod val="75000"/>
                </a:schemeClr>
              </a:solidFill>
              <a:latin typeface="Calibri" panose="020F0502020204030204" pitchFamily="34" charset="0"/>
            </a:endParaRPr>
          </a:p>
          <a:p>
            <a:pPr marL="342900" indent="-342900">
              <a:buFont typeface="Arial" panose="020B0604020202020204" pitchFamily="34" charset="0"/>
              <a:buChar char="•"/>
            </a:pPr>
            <a:r>
              <a:rPr lang="en-US" sz="2800" dirty="0">
                <a:solidFill>
                  <a:schemeClr val="tx2">
                    <a:lumMod val="75000"/>
                  </a:schemeClr>
                </a:solidFill>
                <a:latin typeface="Calibri" panose="020F0502020204030204" pitchFamily="34" charset="0"/>
              </a:rPr>
              <a:t>Each year WDP brings to women a stimulus to learn and to study.  Women welcome the occasion to reflect on the significance of the annual WDP theme and to learn about the lives of people in other countries.  They are keen to discover new understandings about cultures, expressions of Christianity, causes for social problems, urgent world issues, ways to address them, etc. </a:t>
            </a:r>
          </a:p>
          <a:p>
            <a:pPr marL="342900" indent="-342900">
              <a:buFont typeface="Arial" panose="020B0604020202020204" pitchFamily="34" charset="0"/>
              <a:buChar char="•"/>
            </a:pPr>
            <a:r>
              <a:rPr lang="en-US" sz="2800" dirty="0">
                <a:solidFill>
                  <a:schemeClr val="tx2">
                    <a:lumMod val="75000"/>
                  </a:schemeClr>
                </a:solidFill>
                <a:latin typeface="Calibri" panose="020F0502020204030204" pitchFamily="34" charset="0"/>
              </a:rPr>
              <a:t>WDP furthers an attitude of learning that is open to new perspectives and that helps to grow a body of knowledge that can build on the years before.  </a:t>
            </a:r>
          </a:p>
          <a:p>
            <a:pPr marL="342900" indent="-342900">
              <a:buFont typeface="Arial" panose="020B0604020202020204" pitchFamily="34" charset="0"/>
              <a:buChar char="•"/>
            </a:pPr>
            <a:r>
              <a:rPr lang="en-US" sz="2800" dirty="0">
                <a:solidFill>
                  <a:schemeClr val="tx2">
                    <a:lumMod val="75000"/>
                  </a:schemeClr>
                </a:solidFill>
                <a:latin typeface="Calibri" panose="020F0502020204030204" pitchFamily="34" charset="0"/>
              </a:rPr>
              <a:t>WDP fosters the use and development of appropriate educational materials that range from written texts to new media.  </a:t>
            </a:r>
          </a:p>
          <a:p>
            <a:endParaRPr lang="en-US" sz="2000" dirty="0">
              <a:solidFill>
                <a:schemeClr val="tx2">
                  <a:lumMod val="75000"/>
                </a:schemeClr>
              </a:solidFill>
              <a:latin typeface="Calibri" panose="020F0502020204030204" pitchFamily="34" charset="0"/>
            </a:endParaRPr>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 y="6041918"/>
            <a:ext cx="816082" cy="816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2"/>
          </p:nvPr>
        </p:nvSpPr>
        <p:spPr/>
        <p:txBody>
          <a:bodyPr/>
          <a:lstStyle/>
          <a:p>
            <a:fld id="{B7E84EB5-8690-4E51-ACE4-B910812C4036}" type="slidenum">
              <a:rPr lang="en-US" smtClean="0"/>
              <a:t>19</a:t>
            </a:fld>
            <a:endParaRPr lang="en-US"/>
          </a:p>
        </p:txBody>
      </p:sp>
    </p:spTree>
    <p:extLst>
      <p:ext uri="{BB962C8B-B14F-4D97-AF65-F5344CB8AC3E}">
        <p14:creationId xmlns:p14="http://schemas.microsoft.com/office/powerpoint/2010/main" val="9917852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7543800" cy="1143000"/>
          </a:xfrm>
        </p:spPr>
        <p:txBody>
          <a:bodyPr/>
          <a:lstStyle/>
          <a:p>
            <a:r>
              <a:rPr lang="en-US" dirty="0" smtClean="0"/>
              <a:t>Who are we?</a:t>
            </a:r>
            <a:endParaRPr lang="en-US" dirty="0"/>
          </a:p>
        </p:txBody>
      </p:sp>
      <p:sp>
        <p:nvSpPr>
          <p:cNvPr id="3" name="Content Placeholder 2"/>
          <p:cNvSpPr>
            <a:spLocks noGrp="1"/>
          </p:cNvSpPr>
          <p:nvPr>
            <p:ph idx="1"/>
          </p:nvPr>
        </p:nvSpPr>
        <p:spPr>
          <a:xfrm>
            <a:off x="1143000" y="2057400"/>
            <a:ext cx="7543800" cy="4068763"/>
          </a:xfrm>
        </p:spPr>
        <p:txBody>
          <a:bodyPr>
            <a:normAutofit/>
          </a:bodyPr>
          <a:lstStyle/>
          <a:p>
            <a:pPr marL="0" indent="0">
              <a:buNone/>
            </a:pPr>
            <a:r>
              <a:rPr lang="en-US" sz="1800" b="0" dirty="0" smtClean="0"/>
              <a:t>A worldwide ecumenical movement led by Christian who welcome all to join for </a:t>
            </a:r>
            <a:r>
              <a:rPr lang="en-US" sz="1800" b="1" dirty="0" smtClean="0"/>
              <a:t>informed prayer and prayerful action </a:t>
            </a:r>
            <a:r>
              <a:rPr lang="en-US" sz="1800" b="0" dirty="0" smtClean="0"/>
              <a:t>for peace and justice</a:t>
            </a:r>
          </a:p>
          <a:p>
            <a:pPr lvl="2">
              <a:buFont typeface="Arial" panose="020B0604020202020204" pitchFamily="34" charset="0"/>
              <a:buChar char="•"/>
            </a:pPr>
            <a:r>
              <a:rPr lang="en-US" sz="1800" dirty="0" smtClean="0"/>
              <a:t>Intergenerational</a:t>
            </a:r>
          </a:p>
          <a:p>
            <a:pPr lvl="2">
              <a:buFont typeface="Arial" panose="020B0604020202020204" pitchFamily="34" charset="0"/>
              <a:buChar char="•"/>
            </a:pPr>
            <a:r>
              <a:rPr lang="en-US" sz="1800" dirty="0" smtClean="0"/>
              <a:t>Multicultural, multi-ethnical, multi-language </a:t>
            </a:r>
          </a:p>
          <a:p>
            <a:pPr lvl="2">
              <a:buFont typeface="Arial" panose="020B0604020202020204" pitchFamily="34" charset="0"/>
              <a:buChar char="•"/>
            </a:pPr>
            <a:r>
              <a:rPr lang="en-US" sz="1800" b="0" dirty="0" smtClean="0"/>
              <a:t>Various Christian traditions </a:t>
            </a:r>
          </a:p>
          <a:p>
            <a:pPr lvl="2">
              <a:buFont typeface="Arial" panose="020B0604020202020204" pitchFamily="34" charset="0"/>
              <a:buChar char="•"/>
            </a:pPr>
            <a:r>
              <a:rPr lang="en-US" sz="1800" dirty="0" smtClean="0"/>
              <a:t>Open to all</a:t>
            </a:r>
          </a:p>
          <a:p>
            <a:pPr lvl="2">
              <a:buFont typeface="Arial" panose="020B0604020202020204" pitchFamily="34" charset="0"/>
              <a:buChar char="•"/>
            </a:pPr>
            <a:r>
              <a:rPr lang="en-US" sz="1800" b="0" dirty="0" smtClean="0"/>
              <a:t>Common day of prayer – first Friday of March</a:t>
            </a:r>
          </a:p>
          <a:p>
            <a:pPr lvl="2">
              <a:buFont typeface="Arial" panose="020B0604020202020204" pitchFamily="34" charset="0"/>
              <a:buChar char="•"/>
            </a:pPr>
            <a:r>
              <a:rPr lang="en-US" sz="1800" dirty="0" smtClean="0"/>
              <a:t>Continuing relationship of prayer and service</a:t>
            </a:r>
          </a:p>
          <a:p>
            <a:pPr lvl="2">
              <a:buFont typeface="Arial" panose="020B0604020202020204" pitchFamily="34" charset="0"/>
              <a:buChar char="•"/>
            </a:pPr>
            <a:r>
              <a:rPr lang="en-US" sz="1800" dirty="0" smtClean="0"/>
              <a:t>Organized for peace and justice</a:t>
            </a:r>
          </a:p>
          <a:p>
            <a:pPr lvl="2">
              <a:buFont typeface="Arial" panose="020B0604020202020204" pitchFamily="34" charset="0"/>
              <a:buChar char="•"/>
            </a:pPr>
            <a:r>
              <a:rPr lang="en-US" sz="1800" dirty="0" smtClean="0"/>
              <a:t>Fellowship, movement, network, partnership, collaboration – open circle </a:t>
            </a:r>
          </a:p>
          <a:p>
            <a:pPr lvl="2">
              <a:buFont typeface="Arial" panose="020B0604020202020204" pitchFamily="34" charset="0"/>
              <a:buChar char="•"/>
            </a:pPr>
            <a:r>
              <a:rPr lang="en-US" sz="1800" dirty="0" smtClean="0"/>
              <a:t>Share stories and stand in solidarity</a:t>
            </a:r>
          </a:p>
          <a:p>
            <a:pPr marL="237744" lvl="2" indent="0">
              <a:buNone/>
            </a:pPr>
            <a:endParaRPr lang="en-US" sz="1800" b="0" dirty="0" smtClean="0"/>
          </a:p>
          <a:p>
            <a:pPr marL="237744" lvl="2" indent="0">
              <a:buNone/>
            </a:pPr>
            <a:endParaRPr lang="en-US" sz="1800" b="0" dirty="0"/>
          </a:p>
          <a:p>
            <a:endParaRPr lang="en-US" dirty="0"/>
          </a:p>
        </p:txBody>
      </p:sp>
      <p:pic>
        <p:nvPicPr>
          <p:cNvPr id="5"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78164" y="5971382"/>
            <a:ext cx="886618" cy="886618"/>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6000" y="152400"/>
            <a:ext cx="2857500" cy="1905000"/>
          </a:xfrm>
          <a:prstGeom prst="rect">
            <a:avLst/>
          </a:prstGeom>
        </p:spPr>
      </p:pic>
    </p:spTree>
    <p:extLst>
      <p:ext uri="{BB962C8B-B14F-4D97-AF65-F5344CB8AC3E}">
        <p14:creationId xmlns:p14="http://schemas.microsoft.com/office/powerpoint/2010/main" val="26131824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6093" y="0"/>
            <a:ext cx="8327907" cy="6678751"/>
          </a:xfrm>
          <a:prstGeom prst="rect">
            <a:avLst/>
          </a:prstGeom>
        </p:spPr>
        <p:txBody>
          <a:bodyPr wrap="square">
            <a:spAutoFit/>
          </a:bodyPr>
          <a:lstStyle/>
          <a:p>
            <a:pPr lvl="0" algn="ctr"/>
            <a:r>
              <a:rPr lang="en-US" sz="2400" b="1" dirty="0" smtClean="0">
                <a:solidFill>
                  <a:schemeClr val="tx2">
                    <a:lumMod val="75000"/>
                  </a:schemeClr>
                </a:solidFill>
                <a:latin typeface="Calibri" panose="020F0502020204030204" pitchFamily="34" charset="0"/>
              </a:rPr>
              <a:t>8. Committed </a:t>
            </a:r>
            <a:r>
              <a:rPr lang="en-US" sz="2400" b="1" dirty="0">
                <a:solidFill>
                  <a:schemeClr val="tx2">
                    <a:lumMod val="75000"/>
                  </a:schemeClr>
                </a:solidFill>
                <a:latin typeface="Calibri" panose="020F0502020204030204" pitchFamily="34" charset="0"/>
              </a:rPr>
              <a:t>to learn; striving for wisdom </a:t>
            </a:r>
            <a:endParaRPr lang="en-US" sz="2400" b="1" dirty="0" smtClean="0">
              <a:solidFill>
                <a:schemeClr val="tx2">
                  <a:lumMod val="75000"/>
                </a:schemeClr>
              </a:solidFill>
              <a:latin typeface="Calibri" panose="020F0502020204030204" pitchFamily="34" charset="0"/>
            </a:endParaRPr>
          </a:p>
          <a:p>
            <a:pPr lvl="0" algn="ctr"/>
            <a:endParaRPr lang="en-US" sz="2400" dirty="0">
              <a:solidFill>
                <a:schemeClr val="tx2">
                  <a:lumMod val="75000"/>
                </a:schemeClr>
              </a:solidFill>
              <a:latin typeface="Calibri" panose="020F0502020204030204" pitchFamily="34" charset="0"/>
            </a:endParaRPr>
          </a:p>
          <a:p>
            <a:pPr marL="342900" indent="-342900">
              <a:buFont typeface="Arial" panose="020B0604020202020204" pitchFamily="34" charset="0"/>
              <a:buChar char="•"/>
            </a:pPr>
            <a:r>
              <a:rPr lang="en-US" sz="2400" dirty="0" smtClean="0">
                <a:solidFill>
                  <a:schemeClr val="tx2">
                    <a:lumMod val="75000"/>
                  </a:schemeClr>
                </a:solidFill>
                <a:latin typeface="Calibri" panose="020F0502020204030204" pitchFamily="34" charset="0"/>
              </a:rPr>
              <a:t>WDP </a:t>
            </a:r>
            <a:r>
              <a:rPr lang="en-US" sz="2400" dirty="0">
                <a:solidFill>
                  <a:schemeClr val="tx2">
                    <a:lumMod val="75000"/>
                  </a:schemeClr>
                </a:solidFill>
                <a:latin typeface="Calibri" panose="020F0502020204030204" pitchFamily="34" charset="0"/>
              </a:rPr>
              <a:t>understands learning as a mutual process of learning together and from one another.  Together we strive for wisdom that shapes our understandings and guides our actions in our daily lives.  </a:t>
            </a:r>
          </a:p>
          <a:p>
            <a:pPr marL="342900" lvl="1" indent="-342900">
              <a:buFont typeface="Arial" panose="020B0604020202020204" pitchFamily="34" charset="0"/>
              <a:buChar char="•"/>
            </a:pPr>
            <a:r>
              <a:rPr lang="en-US" sz="2400" dirty="0">
                <a:solidFill>
                  <a:schemeClr val="tx2">
                    <a:lumMod val="75000"/>
                  </a:schemeClr>
                </a:solidFill>
                <a:latin typeface="Calibri" panose="020F0502020204030204" pitchFamily="34" charset="0"/>
              </a:rPr>
              <a:t>WDP helps us to recognize better what is our own and to appreciate and respect what is other than our own.  To differentiate is an important part of our learning process.  Thus we build a global perspective that resembles a rainbow of many colors and that is different from forces that drive “globalization” in a way that devalues people’s lives and cultures. </a:t>
            </a:r>
            <a:endParaRPr lang="en-US" sz="2400" dirty="0" smtClean="0">
              <a:solidFill>
                <a:schemeClr val="tx2">
                  <a:lumMod val="75000"/>
                </a:schemeClr>
              </a:solidFill>
              <a:latin typeface="Calibri" panose="020F0502020204030204" pitchFamily="34" charset="0"/>
            </a:endParaRPr>
          </a:p>
          <a:p>
            <a:pPr marL="342900" lvl="1" indent="-342900">
              <a:buFont typeface="Arial" panose="020B0604020202020204" pitchFamily="34" charset="0"/>
              <a:buChar char="•"/>
            </a:pPr>
            <a:r>
              <a:rPr lang="en-US" sz="2400" dirty="0" smtClean="0">
                <a:solidFill>
                  <a:schemeClr val="tx2">
                    <a:lumMod val="75000"/>
                  </a:schemeClr>
                </a:solidFill>
                <a:latin typeface="Calibri" panose="020F0502020204030204" pitchFamily="34" charset="0"/>
              </a:rPr>
              <a:t>Each </a:t>
            </a:r>
            <a:r>
              <a:rPr lang="en-US" sz="2400" dirty="0">
                <a:solidFill>
                  <a:schemeClr val="tx2">
                    <a:lumMod val="75000"/>
                  </a:schemeClr>
                </a:solidFill>
                <a:latin typeface="Calibri" panose="020F0502020204030204" pitchFamily="34" charset="0"/>
              </a:rPr>
              <a:t>year the WDP theme and worship service take up a different aspect of Christian theology in an ecumenical endeavor.  Thus WDP contributes to ecumenical learning and a fuller understanding of our Christian faith.  </a:t>
            </a:r>
          </a:p>
          <a:p>
            <a:endParaRPr lang="en-US" sz="2000" dirty="0">
              <a:latin typeface="Calibri" panose="020F0502020204030204" pitchFamily="34" charset="0"/>
            </a:endParaRPr>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 y="6041918"/>
            <a:ext cx="816082" cy="816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2"/>
          </p:nvPr>
        </p:nvSpPr>
        <p:spPr/>
        <p:txBody>
          <a:bodyPr/>
          <a:lstStyle/>
          <a:p>
            <a:fld id="{B7E84EB5-8690-4E51-ACE4-B910812C4036}" type="slidenum">
              <a:rPr lang="en-US" smtClean="0"/>
              <a:t>20</a:t>
            </a:fld>
            <a:endParaRPr lang="en-US"/>
          </a:p>
        </p:txBody>
      </p:sp>
    </p:spTree>
    <p:extLst>
      <p:ext uri="{BB962C8B-B14F-4D97-AF65-F5344CB8AC3E}">
        <p14:creationId xmlns:p14="http://schemas.microsoft.com/office/powerpoint/2010/main" val="25678730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Talking points</a:t>
            </a:r>
            <a:endParaRPr lang="en-US" dirty="0"/>
          </a:p>
        </p:txBody>
      </p:sp>
      <p:sp>
        <p:nvSpPr>
          <p:cNvPr id="3" name="Content Placeholder 2"/>
          <p:cNvSpPr>
            <a:spLocks noGrp="1"/>
          </p:cNvSpPr>
          <p:nvPr>
            <p:ph idx="1"/>
          </p:nvPr>
        </p:nvSpPr>
        <p:spPr/>
        <p:txBody>
          <a:bodyPr/>
          <a:lstStyle/>
          <a:p>
            <a:r>
              <a:rPr lang="en-US" dirty="0" smtClean="0"/>
              <a:t>What have you learned with the annual theme and people’s lives brought to you by WDP worship service and resource material? </a:t>
            </a:r>
          </a:p>
          <a:p>
            <a:r>
              <a:rPr lang="en-US" dirty="0" smtClean="0"/>
              <a:t>Share ideas to foster the mutuality in the learning process and to strive for wisdom.</a:t>
            </a:r>
            <a:endParaRPr lang="en-US" dirty="0"/>
          </a:p>
        </p:txBody>
      </p:sp>
      <p:sp>
        <p:nvSpPr>
          <p:cNvPr id="4" name="Slide Number Placeholder 3"/>
          <p:cNvSpPr>
            <a:spLocks noGrp="1"/>
          </p:cNvSpPr>
          <p:nvPr>
            <p:ph type="sldNum" sz="quarter" idx="12"/>
          </p:nvPr>
        </p:nvSpPr>
        <p:spPr/>
        <p:txBody>
          <a:bodyPr/>
          <a:lstStyle/>
          <a:p>
            <a:fld id="{B7E84EB5-8690-4E51-ACE4-B910812C4036}" type="slidenum">
              <a:rPr lang="en-US" smtClean="0"/>
              <a:t>21</a:t>
            </a:fld>
            <a:endParaRPr lang="en-US"/>
          </a:p>
        </p:txBody>
      </p:sp>
    </p:spTree>
    <p:extLst>
      <p:ext uri="{BB962C8B-B14F-4D97-AF65-F5344CB8AC3E}">
        <p14:creationId xmlns:p14="http://schemas.microsoft.com/office/powerpoint/2010/main" val="31985617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6093" y="0"/>
            <a:ext cx="8327907" cy="6124754"/>
          </a:xfrm>
          <a:prstGeom prst="rect">
            <a:avLst/>
          </a:prstGeom>
        </p:spPr>
        <p:txBody>
          <a:bodyPr wrap="square">
            <a:spAutoFit/>
          </a:bodyPr>
          <a:lstStyle/>
          <a:p>
            <a:pPr lvl="0" algn="ctr"/>
            <a:r>
              <a:rPr lang="en-US" sz="2800" b="1" dirty="0">
                <a:solidFill>
                  <a:schemeClr val="tx2">
                    <a:lumMod val="75000"/>
                  </a:schemeClr>
                </a:solidFill>
                <a:latin typeface="Calibri" panose="020F0502020204030204" pitchFamily="34" charset="0"/>
              </a:rPr>
              <a:t>9</a:t>
            </a:r>
            <a:r>
              <a:rPr lang="en-US" sz="2800" b="1" dirty="0" smtClean="0">
                <a:solidFill>
                  <a:schemeClr val="tx2">
                    <a:lumMod val="75000"/>
                  </a:schemeClr>
                </a:solidFill>
                <a:latin typeface="Calibri" panose="020F0502020204030204" pitchFamily="34" charset="0"/>
              </a:rPr>
              <a:t>. Moving </a:t>
            </a:r>
            <a:r>
              <a:rPr lang="en-US" sz="2800" b="1" dirty="0">
                <a:solidFill>
                  <a:schemeClr val="tx2">
                    <a:lumMod val="75000"/>
                  </a:schemeClr>
                </a:solidFill>
                <a:latin typeface="Calibri" panose="020F0502020204030204" pitchFamily="34" charset="0"/>
              </a:rPr>
              <a:t>into responsible </a:t>
            </a:r>
            <a:r>
              <a:rPr lang="en-US" sz="2800" b="1" dirty="0" smtClean="0">
                <a:solidFill>
                  <a:schemeClr val="tx2">
                    <a:lumMod val="75000"/>
                  </a:schemeClr>
                </a:solidFill>
                <a:latin typeface="Calibri" panose="020F0502020204030204" pitchFamily="34" charset="0"/>
              </a:rPr>
              <a:t>action</a:t>
            </a:r>
          </a:p>
          <a:p>
            <a:pPr lvl="0" algn="ctr"/>
            <a:endParaRPr lang="en-US" sz="2800" dirty="0">
              <a:solidFill>
                <a:schemeClr val="tx2">
                  <a:lumMod val="75000"/>
                </a:schemeClr>
              </a:solidFill>
              <a:latin typeface="Calibri" panose="020F0502020204030204" pitchFamily="34" charset="0"/>
            </a:endParaRPr>
          </a:p>
          <a:p>
            <a:pPr marL="285750" indent="-285750">
              <a:buFont typeface="Arial" panose="020B0604020202020204" pitchFamily="34" charset="0"/>
              <a:buChar char="•"/>
            </a:pPr>
            <a:r>
              <a:rPr lang="en-US" sz="2800" dirty="0">
                <a:solidFill>
                  <a:schemeClr val="tx2">
                    <a:lumMod val="75000"/>
                  </a:schemeClr>
                </a:solidFill>
                <a:latin typeface="Calibri" panose="020F0502020204030204" pitchFamily="34" charset="0"/>
              </a:rPr>
              <a:t>In WDP every woman is invited to be engaged and to bring in her talents. All the time, skills, services that are contributed; all the study undertaken and all the trust that is being built become the basis for ongoing action.  This active participation takes up the WDP motto: informed prayer--prayerful action.  We need the depth of prayer and meditation so we can freely risk ourselves in love and action.</a:t>
            </a:r>
          </a:p>
          <a:p>
            <a:pPr marL="285750" indent="-285750">
              <a:buFont typeface="Arial" panose="020B0604020202020204" pitchFamily="34" charset="0"/>
              <a:buChar char="•"/>
            </a:pPr>
            <a:r>
              <a:rPr lang="en-US" sz="2800" dirty="0">
                <a:solidFill>
                  <a:schemeClr val="tx2">
                    <a:lumMod val="75000"/>
                  </a:schemeClr>
                </a:solidFill>
                <a:latin typeface="Calibri" panose="020F0502020204030204" pitchFamily="34" charset="0"/>
              </a:rPr>
              <a:t>WDP encourages responsible action that grows out of the worship service and its theme, and that is wisely discerned and appropriate for the women who engage in it</a:t>
            </a:r>
            <a:r>
              <a:rPr lang="en-US" sz="2800" dirty="0" smtClean="0">
                <a:solidFill>
                  <a:schemeClr val="tx2">
                    <a:lumMod val="75000"/>
                  </a:schemeClr>
                </a:solidFill>
                <a:latin typeface="Calibri" panose="020F0502020204030204" pitchFamily="34" charset="0"/>
              </a:rPr>
              <a:t>. </a:t>
            </a:r>
            <a:r>
              <a:rPr lang="en-US" sz="2400" dirty="0">
                <a:solidFill>
                  <a:schemeClr val="tx2">
                    <a:lumMod val="75000"/>
                  </a:schemeClr>
                </a:solidFill>
              </a:rPr>
              <a:t> </a:t>
            </a:r>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 y="6041918"/>
            <a:ext cx="816082" cy="816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2"/>
          </p:nvPr>
        </p:nvSpPr>
        <p:spPr/>
        <p:txBody>
          <a:bodyPr/>
          <a:lstStyle/>
          <a:p>
            <a:fld id="{B7E84EB5-8690-4E51-ACE4-B910812C4036}" type="slidenum">
              <a:rPr lang="en-US" smtClean="0"/>
              <a:t>22</a:t>
            </a:fld>
            <a:endParaRPr lang="en-US"/>
          </a:p>
        </p:txBody>
      </p:sp>
    </p:spTree>
    <p:extLst>
      <p:ext uri="{BB962C8B-B14F-4D97-AF65-F5344CB8AC3E}">
        <p14:creationId xmlns:p14="http://schemas.microsoft.com/office/powerpoint/2010/main" val="143229076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6093" y="0"/>
            <a:ext cx="8327907" cy="6771084"/>
          </a:xfrm>
          <a:prstGeom prst="rect">
            <a:avLst/>
          </a:prstGeom>
        </p:spPr>
        <p:txBody>
          <a:bodyPr wrap="square">
            <a:spAutoFit/>
          </a:bodyPr>
          <a:lstStyle/>
          <a:p>
            <a:pPr lvl="0" algn="ctr"/>
            <a:r>
              <a:rPr lang="en-US" sz="2600" b="1" dirty="0">
                <a:solidFill>
                  <a:schemeClr val="tx2">
                    <a:lumMod val="75000"/>
                  </a:schemeClr>
                </a:solidFill>
                <a:latin typeface="Calibri" panose="020F0502020204030204" pitchFamily="34" charset="0"/>
              </a:rPr>
              <a:t>9</a:t>
            </a:r>
            <a:r>
              <a:rPr lang="en-US" sz="2600" b="1" dirty="0" smtClean="0">
                <a:solidFill>
                  <a:schemeClr val="tx2">
                    <a:lumMod val="75000"/>
                  </a:schemeClr>
                </a:solidFill>
                <a:latin typeface="Calibri" panose="020F0502020204030204" pitchFamily="34" charset="0"/>
              </a:rPr>
              <a:t>. Moving </a:t>
            </a:r>
            <a:r>
              <a:rPr lang="en-US" sz="2600" b="1" dirty="0">
                <a:solidFill>
                  <a:schemeClr val="tx2">
                    <a:lumMod val="75000"/>
                  </a:schemeClr>
                </a:solidFill>
                <a:latin typeface="Calibri" panose="020F0502020204030204" pitchFamily="34" charset="0"/>
              </a:rPr>
              <a:t>into responsible </a:t>
            </a:r>
            <a:r>
              <a:rPr lang="en-US" sz="2600" b="1" dirty="0" smtClean="0">
                <a:solidFill>
                  <a:schemeClr val="tx2">
                    <a:lumMod val="75000"/>
                  </a:schemeClr>
                </a:solidFill>
                <a:latin typeface="Calibri" panose="020F0502020204030204" pitchFamily="34" charset="0"/>
              </a:rPr>
              <a:t>action</a:t>
            </a:r>
          </a:p>
          <a:p>
            <a:pPr lvl="0" algn="ctr"/>
            <a:endParaRPr lang="en-US" sz="2600" dirty="0">
              <a:solidFill>
                <a:schemeClr val="tx2">
                  <a:lumMod val="75000"/>
                </a:schemeClr>
              </a:solidFill>
              <a:latin typeface="Calibri" panose="020F0502020204030204" pitchFamily="34" charset="0"/>
            </a:endParaRPr>
          </a:p>
          <a:p>
            <a:pPr marL="285750" indent="-285750">
              <a:buFont typeface="Arial" panose="020B0604020202020204" pitchFamily="34" charset="0"/>
              <a:buChar char="•"/>
            </a:pPr>
            <a:r>
              <a:rPr lang="en-US" sz="2600" dirty="0" smtClean="0">
                <a:solidFill>
                  <a:schemeClr val="tx2">
                    <a:lumMod val="75000"/>
                  </a:schemeClr>
                </a:solidFill>
                <a:latin typeface="Calibri" panose="020F0502020204030204" pitchFamily="34" charset="0"/>
              </a:rPr>
              <a:t>The </a:t>
            </a:r>
            <a:r>
              <a:rPr lang="en-US" sz="2600" dirty="0">
                <a:solidFill>
                  <a:schemeClr val="tx2">
                    <a:lumMod val="75000"/>
                  </a:schemeClr>
                </a:solidFill>
                <a:latin typeface="Calibri" panose="020F0502020204030204" pitchFamily="34" charset="0"/>
              </a:rPr>
              <a:t>steps toward action begin wherever women are in their everyday lives in their communities and can reach as far as the everyday lives of women in other countries.  </a:t>
            </a:r>
          </a:p>
          <a:p>
            <a:pPr marL="285750" indent="-285750">
              <a:buFont typeface="Arial" panose="020B0604020202020204" pitchFamily="34" charset="0"/>
              <a:buChar char="•"/>
            </a:pPr>
            <a:r>
              <a:rPr lang="en-US" sz="2600" dirty="0">
                <a:solidFill>
                  <a:schemeClr val="tx2">
                    <a:lumMod val="75000"/>
                  </a:schemeClr>
                </a:solidFill>
                <a:latin typeface="Calibri" panose="020F0502020204030204" pitchFamily="34" charset="0"/>
              </a:rPr>
              <a:t>When women move forward step by step they express both courage and hope.  Being willing to look at the problems that affect the world and cause suffering requires courage.  To take small steps and proceed one step at a time is an expression of hope even when confronted by many difficulties. </a:t>
            </a:r>
          </a:p>
          <a:p>
            <a:pPr marL="285750" indent="-285750">
              <a:buFont typeface="Arial" panose="020B0604020202020204" pitchFamily="34" charset="0"/>
              <a:buChar char="•"/>
            </a:pPr>
            <a:r>
              <a:rPr lang="en-US" sz="2600" dirty="0">
                <a:solidFill>
                  <a:schemeClr val="tx2">
                    <a:lumMod val="75000"/>
                  </a:schemeClr>
                </a:solidFill>
                <a:latin typeface="Calibri" panose="020F0502020204030204" pitchFamily="34" charset="0"/>
              </a:rPr>
              <a:t>WDP has grown from small seeds into a global ecumenical movement, a tree that grows every year.  The trust that we have is in God who gives the seeds the strength to grow and the tree to bear fruit.  God empowers us on our journey as we walk step by step with one another.  </a:t>
            </a:r>
          </a:p>
          <a:p>
            <a:r>
              <a:rPr lang="en-US" dirty="0">
                <a:solidFill>
                  <a:schemeClr val="tx2">
                    <a:lumMod val="75000"/>
                  </a:schemeClr>
                </a:solidFill>
              </a:rPr>
              <a:t> </a:t>
            </a:r>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 y="6041918"/>
            <a:ext cx="816082" cy="816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2"/>
          </p:nvPr>
        </p:nvSpPr>
        <p:spPr/>
        <p:txBody>
          <a:bodyPr/>
          <a:lstStyle/>
          <a:p>
            <a:fld id="{B7E84EB5-8690-4E51-ACE4-B910812C4036}" type="slidenum">
              <a:rPr lang="en-US" smtClean="0"/>
              <a:t>23</a:t>
            </a:fld>
            <a:endParaRPr lang="en-US"/>
          </a:p>
        </p:txBody>
      </p:sp>
    </p:spTree>
    <p:extLst>
      <p:ext uri="{BB962C8B-B14F-4D97-AF65-F5344CB8AC3E}">
        <p14:creationId xmlns:p14="http://schemas.microsoft.com/office/powerpoint/2010/main" val="9204003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Talking points</a:t>
            </a:r>
            <a:endParaRPr lang="en-US" dirty="0"/>
          </a:p>
        </p:txBody>
      </p:sp>
      <p:sp>
        <p:nvSpPr>
          <p:cNvPr id="3" name="Content Placeholder 2"/>
          <p:cNvSpPr>
            <a:spLocks noGrp="1"/>
          </p:cNvSpPr>
          <p:nvPr>
            <p:ph idx="1"/>
          </p:nvPr>
        </p:nvSpPr>
        <p:spPr/>
        <p:txBody>
          <a:bodyPr/>
          <a:lstStyle/>
          <a:p>
            <a:r>
              <a:rPr lang="en-US" dirty="0" smtClean="0"/>
              <a:t>What does it mean ‘informed prayer and prayerful action’?</a:t>
            </a:r>
          </a:p>
          <a:p>
            <a:r>
              <a:rPr lang="en-US" dirty="0" smtClean="0"/>
              <a:t>Share about an action that grew out of the worship service and theme that your WDP community had engaged in.</a:t>
            </a:r>
          </a:p>
          <a:p>
            <a:endParaRPr lang="en-US" dirty="0"/>
          </a:p>
        </p:txBody>
      </p:sp>
      <p:sp>
        <p:nvSpPr>
          <p:cNvPr id="4" name="Slide Number Placeholder 3"/>
          <p:cNvSpPr>
            <a:spLocks noGrp="1"/>
          </p:cNvSpPr>
          <p:nvPr>
            <p:ph type="sldNum" sz="quarter" idx="12"/>
          </p:nvPr>
        </p:nvSpPr>
        <p:spPr/>
        <p:txBody>
          <a:bodyPr/>
          <a:lstStyle/>
          <a:p>
            <a:fld id="{B7E84EB5-8690-4E51-ACE4-B910812C4036}" type="slidenum">
              <a:rPr lang="en-US" smtClean="0"/>
              <a:t>24</a:t>
            </a:fld>
            <a:endParaRPr lang="en-US"/>
          </a:p>
        </p:txBody>
      </p:sp>
    </p:spTree>
    <p:extLst>
      <p:ext uri="{BB962C8B-B14F-4D97-AF65-F5344CB8AC3E}">
        <p14:creationId xmlns:p14="http://schemas.microsoft.com/office/powerpoint/2010/main" val="21377690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ertical Text Placeholder 2"/>
          <p:cNvSpPr>
            <a:spLocks noGrp="1"/>
          </p:cNvSpPr>
          <p:nvPr>
            <p:ph type="body" orient="vert" idx="4294967295"/>
          </p:nvPr>
        </p:nvSpPr>
        <p:spPr>
          <a:xfrm>
            <a:off x="838200" y="0"/>
            <a:ext cx="8229600" cy="6858000"/>
          </a:xfrm>
        </p:spPr>
        <p:txBody>
          <a:bodyPr/>
          <a:lstStyle/>
          <a:p>
            <a:pPr marL="0" indent="0">
              <a:spcBef>
                <a:spcPts val="0"/>
              </a:spcBef>
              <a:buNone/>
            </a:pPr>
            <a:endParaRPr lang="en-US" sz="2800" dirty="0" smtClean="0">
              <a:latin typeface="Calibri" panose="020F0502020204030204" pitchFamily="34" charset="0"/>
            </a:endParaRPr>
          </a:p>
          <a:p>
            <a:pPr marL="0" indent="0">
              <a:spcBef>
                <a:spcPts val="0"/>
              </a:spcBef>
              <a:buNone/>
            </a:pPr>
            <a:r>
              <a:rPr lang="en-US" sz="2800" dirty="0" smtClean="0">
                <a:latin typeface="Calibri" panose="020F0502020204030204" pitchFamily="34" charset="0"/>
              </a:rPr>
              <a:t>God, source of our strength,</a:t>
            </a:r>
          </a:p>
          <a:p>
            <a:pPr marL="0" indent="0">
              <a:spcBef>
                <a:spcPts val="0"/>
              </a:spcBef>
              <a:buNone/>
            </a:pPr>
            <a:r>
              <a:rPr lang="en-US" sz="2800" dirty="0" smtClean="0">
                <a:latin typeface="Calibri" panose="020F0502020204030204" pitchFamily="34" charset="0"/>
              </a:rPr>
              <a:t>We thank you.</a:t>
            </a:r>
          </a:p>
          <a:p>
            <a:pPr marL="0" indent="0">
              <a:spcBef>
                <a:spcPts val="0"/>
              </a:spcBef>
              <a:buNone/>
            </a:pPr>
            <a:r>
              <a:rPr lang="en-US" sz="2800" dirty="0" smtClean="0">
                <a:latin typeface="Calibri" panose="020F0502020204030204" pitchFamily="34" charset="0"/>
              </a:rPr>
              <a:t>You transform the seed into fruit,</a:t>
            </a:r>
          </a:p>
          <a:p>
            <a:pPr marL="0" indent="0">
              <a:spcBef>
                <a:spcPts val="0"/>
              </a:spcBef>
              <a:buNone/>
            </a:pPr>
            <a:r>
              <a:rPr lang="en-US" sz="2800" dirty="0" smtClean="0">
                <a:latin typeface="Calibri" panose="020F0502020204030204" pitchFamily="34" charset="0"/>
              </a:rPr>
              <a:t>You feed and sustain us,</a:t>
            </a:r>
          </a:p>
          <a:p>
            <a:pPr marL="0" indent="0">
              <a:spcBef>
                <a:spcPts val="0"/>
              </a:spcBef>
              <a:buNone/>
            </a:pPr>
            <a:r>
              <a:rPr lang="en-US" sz="2800" dirty="0" smtClean="0">
                <a:latin typeface="Calibri" panose="020F0502020204030204" pitchFamily="34" charset="0"/>
              </a:rPr>
              <a:t>You are with us on easy and difficult paths</a:t>
            </a:r>
          </a:p>
          <a:p>
            <a:pPr marL="0" indent="0">
              <a:spcBef>
                <a:spcPts val="0"/>
              </a:spcBef>
              <a:buNone/>
            </a:pPr>
            <a:r>
              <a:rPr lang="en-US" sz="2800" dirty="0" smtClean="0">
                <a:latin typeface="Calibri" panose="020F0502020204030204" pitchFamily="34" charset="0"/>
              </a:rPr>
              <a:t>You enable us to walk with one another</a:t>
            </a:r>
          </a:p>
          <a:p>
            <a:pPr marL="0" indent="0">
              <a:spcBef>
                <a:spcPts val="0"/>
              </a:spcBef>
              <a:buNone/>
            </a:pPr>
            <a:r>
              <a:rPr lang="en-US" sz="2800" dirty="0" smtClean="0">
                <a:latin typeface="Calibri" panose="020F0502020204030204" pitchFamily="34" charset="0"/>
              </a:rPr>
              <a:t>We ask you,</a:t>
            </a:r>
          </a:p>
          <a:p>
            <a:pPr marL="0" indent="0">
              <a:spcBef>
                <a:spcPts val="0"/>
              </a:spcBef>
              <a:buNone/>
            </a:pPr>
            <a:r>
              <a:rPr lang="en-US" sz="2800" dirty="0" smtClean="0">
                <a:latin typeface="Calibri" panose="020F0502020204030204" pitchFamily="34" charset="0"/>
              </a:rPr>
              <a:t>Help us trust your strength that cares for what is small</a:t>
            </a:r>
          </a:p>
          <a:p>
            <a:pPr marL="0" indent="0">
              <a:spcBef>
                <a:spcPts val="0"/>
              </a:spcBef>
              <a:buNone/>
            </a:pPr>
            <a:r>
              <a:rPr lang="en-US" sz="2800" dirty="0" smtClean="0">
                <a:latin typeface="Calibri" panose="020F0502020204030204" pitchFamily="34" charset="0"/>
              </a:rPr>
              <a:t>And that can create something marvelous from timid beginnings</a:t>
            </a:r>
          </a:p>
          <a:p>
            <a:pPr marL="0" indent="0">
              <a:spcBef>
                <a:spcPts val="0"/>
              </a:spcBef>
              <a:buNone/>
            </a:pPr>
            <a:r>
              <a:rPr lang="en-US" sz="2800" dirty="0" smtClean="0">
                <a:latin typeface="Calibri" panose="020F0502020204030204" pitchFamily="34" charset="0"/>
              </a:rPr>
              <a:t>Be near  us, guide and move us.</a:t>
            </a:r>
          </a:p>
          <a:p>
            <a:pPr marL="0" indent="0">
              <a:spcBef>
                <a:spcPts val="0"/>
              </a:spcBef>
              <a:buNone/>
            </a:pPr>
            <a:r>
              <a:rPr lang="en-US" sz="2800" dirty="0" smtClean="0">
                <a:latin typeface="Calibri" panose="020F0502020204030204" pitchFamily="34" charset="0"/>
              </a:rPr>
              <a:t>As the grains from many fields become bread</a:t>
            </a:r>
          </a:p>
          <a:p>
            <a:pPr marL="0" indent="0">
              <a:spcBef>
                <a:spcPts val="0"/>
              </a:spcBef>
              <a:buNone/>
            </a:pPr>
            <a:r>
              <a:rPr lang="en-US" sz="2800" dirty="0" smtClean="0">
                <a:latin typeface="Calibri" panose="020F0502020204030204" pitchFamily="34" charset="0"/>
              </a:rPr>
              <a:t>So make out of us one community</a:t>
            </a:r>
          </a:p>
          <a:p>
            <a:pPr marL="0" indent="0">
              <a:spcBef>
                <a:spcPts val="0"/>
              </a:spcBef>
              <a:buNone/>
            </a:pPr>
            <a:r>
              <a:rPr lang="en-US" sz="2800" dirty="0" smtClean="0">
                <a:latin typeface="Calibri" panose="020F0502020204030204" pitchFamily="34" charset="0"/>
              </a:rPr>
              <a:t>Sign of hope in this world. Amen</a:t>
            </a:r>
            <a:r>
              <a:rPr lang="en-US" sz="3600" dirty="0" smtClean="0">
                <a:latin typeface="Calibri" panose="020F0502020204030204" pitchFamily="34" charset="0"/>
              </a:rPr>
              <a:t>.</a:t>
            </a:r>
            <a:endParaRPr lang="en-US" sz="360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B7E84EB5-8690-4E51-ACE4-B910812C4036}" type="slidenum">
              <a:rPr lang="en-US" smtClean="0"/>
              <a:t>25</a:t>
            </a:fld>
            <a:endParaRPr lang="en-US"/>
          </a:p>
        </p:txBody>
      </p:sp>
    </p:spTree>
    <p:extLst>
      <p:ext uri="{BB962C8B-B14F-4D97-AF65-F5344CB8AC3E}">
        <p14:creationId xmlns:p14="http://schemas.microsoft.com/office/powerpoint/2010/main" val="882593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543800" cy="1782762"/>
          </a:xfrm>
        </p:spPr>
        <p:txBody>
          <a:bodyPr/>
          <a:lstStyle/>
          <a:p>
            <a:r>
              <a:rPr lang="en-US" dirty="0" smtClean="0"/>
              <a:t>What guide us together in the </a:t>
            </a:r>
            <a:r>
              <a:rPr lang="en-US" dirty="0" smtClean="0">
                <a:solidFill>
                  <a:schemeClr val="tx2">
                    <a:lumMod val="75000"/>
                  </a:schemeClr>
                </a:solidFill>
              </a:rPr>
              <a:t>World Day of Prayer</a:t>
            </a:r>
            <a:r>
              <a:rPr lang="en-US" dirty="0" smtClean="0"/>
              <a:t>?  </a:t>
            </a:r>
            <a:endParaRPr lang="en-US" dirty="0"/>
          </a:p>
        </p:txBody>
      </p:sp>
      <p:pic>
        <p:nvPicPr>
          <p:cNvPr id="4" name="Content Placeholder 4"/>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438400" y="2286000"/>
            <a:ext cx="5143501" cy="34290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Slide Number Placeholder 4"/>
          <p:cNvSpPr>
            <a:spLocks noGrp="1"/>
          </p:cNvSpPr>
          <p:nvPr>
            <p:ph type="sldNum" sz="quarter" idx="12"/>
          </p:nvPr>
        </p:nvSpPr>
        <p:spPr/>
        <p:txBody>
          <a:bodyPr/>
          <a:lstStyle/>
          <a:p>
            <a:fld id="{B7E84EB5-8690-4E51-ACE4-B910812C4036}" type="slidenum">
              <a:rPr lang="en-US" smtClean="0"/>
              <a:t>3</a:t>
            </a:fld>
            <a:endParaRPr lang="en-US"/>
          </a:p>
        </p:txBody>
      </p:sp>
    </p:spTree>
    <p:extLst>
      <p:ext uri="{BB962C8B-B14F-4D97-AF65-F5344CB8AC3E}">
        <p14:creationId xmlns:p14="http://schemas.microsoft.com/office/powerpoint/2010/main" val="29691277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Orientation</a:t>
            </a:r>
            <a:endParaRPr lang="en-US" dirty="0"/>
          </a:p>
        </p:txBody>
      </p:sp>
      <p:sp>
        <p:nvSpPr>
          <p:cNvPr id="3" name="Content Placeholder 2"/>
          <p:cNvSpPr>
            <a:spLocks noGrp="1"/>
          </p:cNvSpPr>
          <p:nvPr>
            <p:ph idx="1"/>
          </p:nvPr>
        </p:nvSpPr>
        <p:spPr/>
        <p:txBody>
          <a:bodyPr/>
          <a:lstStyle/>
          <a:p>
            <a:r>
              <a:rPr lang="en-US" sz="2800" dirty="0" smtClean="0"/>
              <a:t>Form 9 groups</a:t>
            </a:r>
          </a:p>
          <a:p>
            <a:r>
              <a:rPr lang="en-US" sz="2800" dirty="0" smtClean="0"/>
              <a:t>Give each group one </a:t>
            </a:r>
            <a:r>
              <a:rPr lang="en-US" sz="2800" dirty="0"/>
              <a:t>G</a:t>
            </a:r>
            <a:r>
              <a:rPr lang="en-US" sz="2800" dirty="0" smtClean="0"/>
              <a:t>uiding </a:t>
            </a:r>
            <a:r>
              <a:rPr lang="en-US" sz="2800" dirty="0"/>
              <a:t>P</a:t>
            </a:r>
            <a:r>
              <a:rPr lang="en-US" sz="2800" dirty="0" smtClean="0"/>
              <a:t>rinciple and the 2 questions</a:t>
            </a:r>
          </a:p>
          <a:p>
            <a:r>
              <a:rPr lang="en-US" sz="2800" dirty="0" smtClean="0"/>
              <a:t>Ask each group to report the conversation creatively and with practical ideas.</a:t>
            </a:r>
          </a:p>
          <a:p>
            <a:r>
              <a:rPr lang="en-US" sz="2800" dirty="0" smtClean="0"/>
              <a:t>Conclude the session with the prayer on the last slide.</a:t>
            </a:r>
            <a:endParaRPr lang="en-US" dirty="0"/>
          </a:p>
        </p:txBody>
      </p:sp>
      <p:sp>
        <p:nvSpPr>
          <p:cNvPr id="4" name="Slide Number Placeholder 3"/>
          <p:cNvSpPr>
            <a:spLocks noGrp="1"/>
          </p:cNvSpPr>
          <p:nvPr>
            <p:ph type="sldNum" sz="quarter" idx="12"/>
          </p:nvPr>
        </p:nvSpPr>
        <p:spPr/>
        <p:txBody>
          <a:bodyPr/>
          <a:lstStyle/>
          <a:p>
            <a:fld id="{B7E84EB5-8690-4E51-ACE4-B910812C4036}" type="slidenum">
              <a:rPr lang="en-US" smtClean="0"/>
              <a:t>4</a:t>
            </a:fld>
            <a:endParaRPr lang="en-US"/>
          </a:p>
        </p:txBody>
      </p:sp>
    </p:spTree>
    <p:extLst>
      <p:ext uri="{BB962C8B-B14F-4D97-AF65-F5344CB8AC3E}">
        <p14:creationId xmlns:p14="http://schemas.microsoft.com/office/powerpoint/2010/main" val="18564009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6093" y="0"/>
            <a:ext cx="8327907" cy="5970865"/>
          </a:xfrm>
          <a:prstGeom prst="rect">
            <a:avLst/>
          </a:prstGeom>
        </p:spPr>
        <p:txBody>
          <a:bodyPr wrap="square">
            <a:spAutoFit/>
          </a:bodyPr>
          <a:lstStyle/>
          <a:p>
            <a:pPr lvl="0" algn="ctr"/>
            <a:r>
              <a:rPr lang="en-US" sz="3200" dirty="0" smtClean="0">
                <a:solidFill>
                  <a:schemeClr val="tx2">
                    <a:lumMod val="75000"/>
                  </a:schemeClr>
                </a:solidFill>
                <a:latin typeface="+mj-lt"/>
              </a:rPr>
              <a:t>1. Starting </a:t>
            </a:r>
            <a:r>
              <a:rPr lang="en-US" sz="3200" dirty="0">
                <a:solidFill>
                  <a:schemeClr val="tx2">
                    <a:lumMod val="75000"/>
                  </a:schemeClr>
                </a:solidFill>
                <a:latin typeface="+mj-lt"/>
              </a:rPr>
              <a:t>point: Christian Women</a:t>
            </a:r>
            <a:r>
              <a:rPr lang="en-US" sz="3200" dirty="0" smtClean="0">
                <a:solidFill>
                  <a:schemeClr val="tx2">
                    <a:lumMod val="75000"/>
                  </a:schemeClr>
                </a:solidFill>
                <a:latin typeface="+mj-lt"/>
              </a:rPr>
              <a:t>.</a:t>
            </a:r>
          </a:p>
          <a:p>
            <a:pPr lvl="0" algn="ctr"/>
            <a:r>
              <a:rPr lang="en-US" sz="3200" dirty="0" smtClean="0">
                <a:solidFill>
                  <a:schemeClr val="accent3">
                    <a:lumMod val="10000"/>
                  </a:schemeClr>
                </a:solidFill>
                <a:latin typeface="Calibri" panose="020F0502020204030204" pitchFamily="34" charset="0"/>
              </a:rPr>
              <a:t>  </a:t>
            </a:r>
          </a:p>
          <a:p>
            <a:pPr marL="457200" lvl="0" indent="-457200">
              <a:spcAft>
                <a:spcPts val="600"/>
              </a:spcAft>
              <a:buFont typeface="Arial" panose="020B0604020202020204" pitchFamily="34" charset="0"/>
              <a:buChar char="•"/>
            </a:pPr>
            <a:r>
              <a:rPr lang="en-US" sz="2800" dirty="0" smtClean="0">
                <a:solidFill>
                  <a:schemeClr val="tx2">
                    <a:lumMod val="75000"/>
                  </a:schemeClr>
                </a:solidFill>
              </a:rPr>
              <a:t>We </a:t>
            </a:r>
            <a:r>
              <a:rPr lang="en-US" sz="2800" dirty="0">
                <a:solidFill>
                  <a:schemeClr val="tx2">
                    <a:lumMod val="75000"/>
                  </a:schemeClr>
                </a:solidFill>
              </a:rPr>
              <a:t>recognize Christian women as competent to express their faith and to speak about their lives in prayer and worship before God and in community.   </a:t>
            </a:r>
            <a:endParaRPr lang="en-US" sz="2800" dirty="0" smtClean="0">
              <a:solidFill>
                <a:schemeClr val="tx2">
                  <a:lumMod val="75000"/>
                </a:schemeClr>
              </a:solidFill>
            </a:endParaRPr>
          </a:p>
          <a:p>
            <a:pPr marL="457200" lvl="0" indent="-457200">
              <a:spcAft>
                <a:spcPts val="600"/>
              </a:spcAft>
              <a:buFont typeface="Arial" panose="020B0604020202020204" pitchFamily="34" charset="0"/>
              <a:buChar char="•"/>
            </a:pPr>
            <a:r>
              <a:rPr lang="en-US" sz="2800" dirty="0" smtClean="0">
                <a:solidFill>
                  <a:schemeClr val="tx2">
                    <a:lumMod val="75000"/>
                  </a:schemeClr>
                </a:solidFill>
              </a:rPr>
              <a:t>Christian </a:t>
            </a:r>
            <a:r>
              <a:rPr lang="en-US" sz="2800" dirty="0">
                <a:solidFill>
                  <a:schemeClr val="tx2">
                    <a:lumMod val="75000"/>
                  </a:schemeClr>
                </a:solidFill>
              </a:rPr>
              <a:t>women see themselves and one another as Christians before God coming from different theological and church traditions in which they respect one another.  </a:t>
            </a:r>
          </a:p>
          <a:p>
            <a:pPr marL="457200" indent="-457200">
              <a:spcAft>
                <a:spcPts val="600"/>
              </a:spcAft>
              <a:buFont typeface="Arial" panose="020B0604020202020204" pitchFamily="34" charset="0"/>
              <a:buChar char="•"/>
            </a:pPr>
            <a:r>
              <a:rPr lang="en-US" sz="2800" dirty="0">
                <a:solidFill>
                  <a:schemeClr val="tx2">
                    <a:lumMod val="75000"/>
                  </a:schemeClr>
                </a:solidFill>
              </a:rPr>
              <a:t>They turn to their faith in Jesus Christ and to the </a:t>
            </a:r>
            <a:r>
              <a:rPr lang="en-US" sz="2800" dirty="0" smtClean="0">
                <a:solidFill>
                  <a:schemeClr val="tx2">
                    <a:lumMod val="75000"/>
                  </a:schemeClr>
                </a:solidFill>
              </a:rPr>
              <a:t>Bible </a:t>
            </a:r>
            <a:r>
              <a:rPr lang="en-US" sz="2800" dirty="0">
                <a:solidFill>
                  <a:schemeClr val="tx2">
                    <a:lumMod val="75000"/>
                  </a:schemeClr>
                </a:solidFill>
              </a:rPr>
              <a:t>as a common basis from which to shape their prayer and worship</a:t>
            </a:r>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 y="6041918"/>
            <a:ext cx="816082" cy="816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2"/>
          </p:nvPr>
        </p:nvSpPr>
        <p:spPr/>
        <p:txBody>
          <a:bodyPr/>
          <a:lstStyle/>
          <a:p>
            <a:fld id="{B7E84EB5-8690-4E51-ACE4-B910812C4036}" type="slidenum">
              <a:rPr lang="en-US" smtClean="0"/>
              <a:t>5</a:t>
            </a:fld>
            <a:endParaRPr lang="en-US"/>
          </a:p>
        </p:txBody>
      </p:sp>
    </p:spTree>
    <p:extLst>
      <p:ext uri="{BB962C8B-B14F-4D97-AF65-F5344CB8AC3E}">
        <p14:creationId xmlns:p14="http://schemas.microsoft.com/office/powerpoint/2010/main" val="24166607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Talking points</a:t>
            </a:r>
            <a:endParaRPr lang="en-US" dirty="0"/>
          </a:p>
        </p:txBody>
      </p:sp>
      <p:sp>
        <p:nvSpPr>
          <p:cNvPr id="4" name="Content Placeholder 3"/>
          <p:cNvSpPr>
            <a:spLocks noGrp="1"/>
          </p:cNvSpPr>
          <p:nvPr>
            <p:ph idx="1"/>
          </p:nvPr>
        </p:nvSpPr>
        <p:spPr/>
        <p:txBody>
          <a:bodyPr/>
          <a:lstStyle/>
          <a:p>
            <a:r>
              <a:rPr lang="en-US" dirty="0" smtClean="0"/>
              <a:t>Can women speak on behalf of their faith? Is there any limit to that?</a:t>
            </a:r>
          </a:p>
          <a:p>
            <a:r>
              <a:rPr lang="en-US" dirty="0" smtClean="0"/>
              <a:t>Share your experiences about women building respectful relationship in the midst of theological and tradition diversity within WDP.</a:t>
            </a:r>
            <a:endParaRPr lang="en-US" dirty="0"/>
          </a:p>
        </p:txBody>
      </p:sp>
      <p:sp>
        <p:nvSpPr>
          <p:cNvPr id="2" name="Slide Number Placeholder 1"/>
          <p:cNvSpPr>
            <a:spLocks noGrp="1"/>
          </p:cNvSpPr>
          <p:nvPr>
            <p:ph type="sldNum" sz="quarter" idx="12"/>
          </p:nvPr>
        </p:nvSpPr>
        <p:spPr/>
        <p:txBody>
          <a:bodyPr/>
          <a:lstStyle/>
          <a:p>
            <a:fld id="{B7E84EB5-8690-4E51-ACE4-B910812C4036}" type="slidenum">
              <a:rPr lang="en-US" smtClean="0"/>
              <a:t>6</a:t>
            </a:fld>
            <a:endParaRPr lang="en-US"/>
          </a:p>
        </p:txBody>
      </p:sp>
    </p:spTree>
    <p:extLst>
      <p:ext uri="{BB962C8B-B14F-4D97-AF65-F5344CB8AC3E}">
        <p14:creationId xmlns:p14="http://schemas.microsoft.com/office/powerpoint/2010/main" val="35212803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149929"/>
            <a:ext cx="8229600" cy="6740307"/>
          </a:xfrm>
          <a:prstGeom prst="rect">
            <a:avLst/>
          </a:prstGeom>
        </p:spPr>
        <p:txBody>
          <a:bodyPr wrap="square">
            <a:spAutoFit/>
          </a:bodyPr>
          <a:lstStyle/>
          <a:p>
            <a:pPr lvl="0" algn="ctr"/>
            <a:r>
              <a:rPr lang="en-US" sz="2400" dirty="0" smtClean="0">
                <a:solidFill>
                  <a:schemeClr val="tx2">
                    <a:lumMod val="75000"/>
                  </a:schemeClr>
                </a:solidFill>
                <a:latin typeface="+mj-lt"/>
              </a:rPr>
              <a:t>2. Listening and speaking</a:t>
            </a:r>
            <a:endParaRPr lang="en-US" sz="2400" dirty="0">
              <a:solidFill>
                <a:schemeClr val="tx2">
                  <a:lumMod val="75000"/>
                </a:schemeClr>
              </a:solidFill>
              <a:latin typeface="+mj-lt"/>
            </a:endParaRPr>
          </a:p>
          <a:p>
            <a:pPr marL="285750" indent="-285750">
              <a:buFont typeface="Arial" panose="020B0604020202020204" pitchFamily="34" charset="0"/>
              <a:buChar char="•"/>
            </a:pPr>
            <a:r>
              <a:rPr lang="en-US" sz="2400" dirty="0">
                <a:solidFill>
                  <a:schemeClr val="tx2">
                    <a:lumMod val="75000"/>
                  </a:schemeClr>
                </a:solidFill>
              </a:rPr>
              <a:t>Prayer is rooted in listening to God and to one another.  On World Day of Prayer we listen to the Word of God and to voices of women sharing their hopes and fears, their joys and sorrows, their opportunities and needs.  </a:t>
            </a:r>
          </a:p>
          <a:p>
            <a:pPr marL="285750" indent="-285750">
              <a:buFont typeface="Arial" panose="020B0604020202020204" pitchFamily="34" charset="0"/>
              <a:buChar char="•"/>
            </a:pPr>
            <a:r>
              <a:rPr lang="en-US" sz="2400" dirty="0">
                <a:solidFill>
                  <a:schemeClr val="tx2">
                    <a:lumMod val="75000"/>
                  </a:schemeClr>
                </a:solidFill>
              </a:rPr>
              <a:t>In a climate of attentive listening, women find their voices and can speak from their experiences.  We can “hear one another into speaking”.  </a:t>
            </a:r>
          </a:p>
          <a:p>
            <a:pPr marL="285750" indent="-285750">
              <a:buFont typeface="Arial" panose="020B0604020202020204" pitchFamily="34" charset="0"/>
              <a:buChar char="•"/>
            </a:pPr>
            <a:r>
              <a:rPr lang="en-US" sz="2400" dirty="0">
                <a:solidFill>
                  <a:schemeClr val="tx2">
                    <a:lumMod val="75000"/>
                  </a:schemeClr>
                </a:solidFill>
              </a:rPr>
              <a:t>The commitment to speak and to listen provides the basis for genuine dialogue.  </a:t>
            </a:r>
          </a:p>
          <a:p>
            <a:pPr marL="285750" indent="-285750">
              <a:buFont typeface="Arial" panose="020B0604020202020204" pitchFamily="34" charset="0"/>
              <a:buChar char="•"/>
            </a:pPr>
            <a:r>
              <a:rPr lang="en-US" sz="2400" dirty="0">
                <a:solidFill>
                  <a:schemeClr val="tx2">
                    <a:lumMod val="75000"/>
                  </a:schemeClr>
                </a:solidFill>
              </a:rPr>
              <a:t>Dialogue in WDP takes place between women far apart from one another and among women at home.  The voice of far away women is primarily received in written form and asks us for creative ways for how we can enter into dialogue with them.  Careful preparation of the WDP service is necessary to enable local communities to join their voices in informed prayer on the first Friday of March.  </a:t>
            </a:r>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 y="6041918"/>
            <a:ext cx="816082" cy="816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2"/>
          </p:nvPr>
        </p:nvSpPr>
        <p:spPr/>
        <p:txBody>
          <a:bodyPr/>
          <a:lstStyle/>
          <a:p>
            <a:fld id="{B7E84EB5-8690-4E51-ACE4-B910812C4036}" type="slidenum">
              <a:rPr lang="en-US" smtClean="0"/>
              <a:t>7</a:t>
            </a:fld>
            <a:endParaRPr lang="en-US"/>
          </a:p>
        </p:txBody>
      </p:sp>
    </p:spTree>
    <p:extLst>
      <p:ext uri="{BB962C8B-B14F-4D97-AF65-F5344CB8AC3E}">
        <p14:creationId xmlns:p14="http://schemas.microsoft.com/office/powerpoint/2010/main" val="41791080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Talking points</a:t>
            </a:r>
            <a:endParaRPr lang="en-US" dirty="0"/>
          </a:p>
        </p:txBody>
      </p:sp>
      <p:sp>
        <p:nvSpPr>
          <p:cNvPr id="3" name="Content Placeholder 2"/>
          <p:cNvSpPr>
            <a:spLocks noGrp="1"/>
          </p:cNvSpPr>
          <p:nvPr>
            <p:ph idx="1"/>
          </p:nvPr>
        </p:nvSpPr>
        <p:spPr/>
        <p:txBody>
          <a:bodyPr/>
          <a:lstStyle/>
          <a:p>
            <a:r>
              <a:rPr lang="en-US" dirty="0" smtClean="0"/>
              <a:t>How do you exercise listening to each other in your community, and listening from afar through the WDP worship service material?</a:t>
            </a:r>
          </a:p>
          <a:p>
            <a:r>
              <a:rPr lang="en-US" dirty="0" smtClean="0"/>
              <a:t>Share your ideas of your careful preparation for engaging the local community in the ‘informed prayer’.</a:t>
            </a:r>
          </a:p>
          <a:p>
            <a:endParaRPr lang="en-US" dirty="0"/>
          </a:p>
        </p:txBody>
      </p:sp>
      <p:sp>
        <p:nvSpPr>
          <p:cNvPr id="4" name="Slide Number Placeholder 3"/>
          <p:cNvSpPr>
            <a:spLocks noGrp="1"/>
          </p:cNvSpPr>
          <p:nvPr>
            <p:ph type="sldNum" sz="quarter" idx="12"/>
          </p:nvPr>
        </p:nvSpPr>
        <p:spPr/>
        <p:txBody>
          <a:bodyPr/>
          <a:lstStyle/>
          <a:p>
            <a:fld id="{B7E84EB5-8690-4E51-ACE4-B910812C4036}" type="slidenum">
              <a:rPr lang="en-US" smtClean="0"/>
              <a:t>8</a:t>
            </a:fld>
            <a:endParaRPr lang="en-US"/>
          </a:p>
        </p:txBody>
      </p:sp>
    </p:spTree>
    <p:extLst>
      <p:ext uri="{BB962C8B-B14F-4D97-AF65-F5344CB8AC3E}">
        <p14:creationId xmlns:p14="http://schemas.microsoft.com/office/powerpoint/2010/main" val="41899057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3.Being </a:t>
            </a:r>
            <a:r>
              <a:rPr lang="en-US" dirty="0"/>
              <a:t>faithful and creative </a:t>
            </a:r>
          </a:p>
        </p:txBody>
      </p:sp>
      <p:sp>
        <p:nvSpPr>
          <p:cNvPr id="3" name="Content Placeholder 2"/>
          <p:cNvSpPr>
            <a:spLocks noGrp="1"/>
          </p:cNvSpPr>
          <p:nvPr>
            <p:ph idx="1"/>
          </p:nvPr>
        </p:nvSpPr>
        <p:spPr>
          <a:xfrm>
            <a:off x="1143000" y="1371600"/>
            <a:ext cx="7543800" cy="5257800"/>
          </a:xfrm>
        </p:spPr>
        <p:txBody>
          <a:bodyPr/>
          <a:lstStyle/>
          <a:p>
            <a:pPr marL="400050">
              <a:buFont typeface="Arial" panose="020B0604020202020204" pitchFamily="34" charset="0"/>
              <a:buChar char="•"/>
            </a:pPr>
            <a:r>
              <a:rPr lang="en-US" sz="2000" dirty="0" smtClean="0">
                <a:solidFill>
                  <a:schemeClr val="tx2">
                    <a:lumMod val="75000"/>
                  </a:schemeClr>
                </a:solidFill>
              </a:rPr>
              <a:t>WDP </a:t>
            </a:r>
            <a:r>
              <a:rPr lang="en-US" sz="2000" dirty="0">
                <a:solidFill>
                  <a:schemeClr val="tx2">
                    <a:lumMod val="75000"/>
                  </a:schemeClr>
                </a:solidFill>
              </a:rPr>
              <a:t>calls women to be faithful to the worship service that they receive and to the women who wrote it.  </a:t>
            </a:r>
          </a:p>
          <a:p>
            <a:pPr marL="400050">
              <a:buFont typeface="Arial" panose="020B0604020202020204" pitchFamily="34" charset="0"/>
              <a:buChar char="•"/>
            </a:pPr>
            <a:r>
              <a:rPr lang="en-US" sz="2000" dirty="0">
                <a:solidFill>
                  <a:schemeClr val="tx2">
                    <a:lumMod val="75000"/>
                  </a:schemeClr>
                </a:solidFill>
              </a:rPr>
              <a:t>Within the demands of translation into different languages and interpretations into different contexts women strive to be faithful to the texts that they received and so to make heard the voices of women of a different country.    </a:t>
            </a:r>
          </a:p>
          <a:p>
            <a:pPr marL="400050">
              <a:buFont typeface="Arial" panose="020B0604020202020204" pitchFamily="34" charset="0"/>
              <a:buChar char="•"/>
            </a:pPr>
            <a:r>
              <a:rPr lang="en-US" sz="2000" dirty="0">
                <a:solidFill>
                  <a:schemeClr val="tx2">
                    <a:lumMod val="75000"/>
                  </a:schemeClr>
                </a:solidFill>
              </a:rPr>
              <a:t>Faithful listening also opens our eyes and leads to creativity in building a bridge between different contexts.  </a:t>
            </a:r>
          </a:p>
          <a:p>
            <a:pPr marL="400050">
              <a:buFont typeface="Arial" panose="020B0604020202020204" pitchFamily="34" charset="0"/>
              <a:buChar char="•"/>
            </a:pPr>
            <a:r>
              <a:rPr lang="en-US" sz="2000" dirty="0">
                <a:solidFill>
                  <a:schemeClr val="tx2">
                    <a:lumMod val="75000"/>
                  </a:schemeClr>
                </a:solidFill>
              </a:rPr>
              <a:t>WDP encourages creative celebration of the WDP service which expresses your own response to the theme, the bible texts, and the points of connection between women in different parts of the world.  </a:t>
            </a:r>
          </a:p>
          <a:p>
            <a:pPr marL="400050">
              <a:buFont typeface="Arial" panose="020B0604020202020204" pitchFamily="34" charset="0"/>
              <a:buChar char="•"/>
            </a:pPr>
            <a:r>
              <a:rPr lang="en-US" sz="2000" dirty="0">
                <a:solidFill>
                  <a:schemeClr val="tx2">
                    <a:lumMod val="75000"/>
                  </a:schemeClr>
                </a:solidFill>
              </a:rPr>
              <a:t>Faithful creativity in celebrating WDP widens the horizons of all who participate.  It fosters vital ecumenical prayer and strengthens ecumenical solidarity at the local level and worldwide.  </a:t>
            </a:r>
          </a:p>
          <a:p>
            <a:pPr marL="0" indent="0">
              <a:buNone/>
            </a:pPr>
            <a:endParaRPr lang="en-US" sz="2000" dirty="0">
              <a:solidFill>
                <a:schemeClr val="tx2">
                  <a:lumMod val="75000"/>
                </a:schemeClr>
              </a:solidFill>
            </a:endParaRPr>
          </a:p>
        </p:txBody>
      </p:sp>
      <p:sp>
        <p:nvSpPr>
          <p:cNvPr id="4" name="Slide Number Placeholder 3"/>
          <p:cNvSpPr>
            <a:spLocks noGrp="1"/>
          </p:cNvSpPr>
          <p:nvPr>
            <p:ph type="sldNum" sz="quarter" idx="12"/>
          </p:nvPr>
        </p:nvSpPr>
        <p:spPr/>
        <p:txBody>
          <a:bodyPr/>
          <a:lstStyle/>
          <a:p>
            <a:fld id="{B7E84EB5-8690-4E51-ACE4-B910812C4036}" type="slidenum">
              <a:rPr lang="en-US" smtClean="0"/>
              <a:t>9</a:t>
            </a:fld>
            <a:endParaRPr lang="en-US"/>
          </a:p>
        </p:txBody>
      </p:sp>
    </p:spTree>
    <p:extLst>
      <p:ext uri="{BB962C8B-B14F-4D97-AF65-F5344CB8AC3E}">
        <p14:creationId xmlns:p14="http://schemas.microsoft.com/office/powerpoint/2010/main" val="2026541102"/>
      </p:ext>
    </p:extLst>
  </p:cSld>
  <p:clrMapOvr>
    <a:masterClrMapping/>
  </p:clrMapOvr>
</p:sld>
</file>

<file path=ppt/theme/theme1.xml><?xml version="1.0" encoding="utf-8"?>
<a:theme xmlns:a="http://schemas.openxmlformats.org/drawingml/2006/main" name="Pond design template">
  <a:themeElements>
    <a:clrScheme name="Default Design 13">
      <a:dk1>
        <a:srgbClr val="000000"/>
      </a:dk1>
      <a:lt1>
        <a:srgbClr val="E1F3BC"/>
      </a:lt1>
      <a:dk2>
        <a:srgbClr val="078F48"/>
      </a:dk2>
      <a:lt2>
        <a:srgbClr val="969696"/>
      </a:lt2>
      <a:accent1>
        <a:srgbClr val="7BD163"/>
      </a:accent1>
      <a:accent2>
        <a:srgbClr val="8EC4F9"/>
      </a:accent2>
      <a:accent3>
        <a:srgbClr val="EEF8DA"/>
      </a:accent3>
      <a:accent4>
        <a:srgbClr val="000000"/>
      </a:accent4>
      <a:accent5>
        <a:srgbClr val="BFE5B7"/>
      </a:accent5>
      <a:accent6>
        <a:srgbClr val="80B1E2"/>
      </a:accent6>
      <a:hlink>
        <a:srgbClr val="779AB6"/>
      </a:hlink>
      <a:folHlink>
        <a:srgbClr val="107D4B"/>
      </a:folHlink>
    </a:clrScheme>
    <a:fontScheme name="Default Design">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E1F3BC"/>
        </a:lt1>
        <a:dk2>
          <a:srgbClr val="078F48"/>
        </a:dk2>
        <a:lt2>
          <a:srgbClr val="969696"/>
        </a:lt2>
        <a:accent1>
          <a:srgbClr val="7BD163"/>
        </a:accent1>
        <a:accent2>
          <a:srgbClr val="8EC4F9"/>
        </a:accent2>
        <a:accent3>
          <a:srgbClr val="EEF8DA"/>
        </a:accent3>
        <a:accent4>
          <a:srgbClr val="000000"/>
        </a:accent4>
        <a:accent5>
          <a:srgbClr val="BFE5B7"/>
        </a:accent5>
        <a:accent6>
          <a:srgbClr val="80B1E2"/>
        </a:accent6>
        <a:hlink>
          <a:srgbClr val="779AB6"/>
        </a:hlink>
        <a:folHlink>
          <a:srgbClr val="107D4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Pond design template</Template>
  <TotalTime>841</TotalTime>
  <Words>1903</Words>
  <Application>Microsoft Office PowerPoint</Application>
  <PresentationFormat>On-screen Show (4:3)</PresentationFormat>
  <Paragraphs>172</Paragraphs>
  <Slides>25</Slides>
  <Notes>25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Pond design template</vt:lpstr>
      <vt:lpstr>World Day of Prayer  Guiding Principles for group conversation</vt:lpstr>
      <vt:lpstr>Who are we?</vt:lpstr>
      <vt:lpstr>What guide us together in the World Day of Prayer?  </vt:lpstr>
      <vt:lpstr>Orientation</vt:lpstr>
      <vt:lpstr>PowerPoint Presentation</vt:lpstr>
      <vt:lpstr>Talking points</vt:lpstr>
      <vt:lpstr>PowerPoint Presentation</vt:lpstr>
      <vt:lpstr>Talking points</vt:lpstr>
      <vt:lpstr>3.Being faithful and creative </vt:lpstr>
      <vt:lpstr>Talking points</vt:lpstr>
      <vt:lpstr>PowerPoint Presentation</vt:lpstr>
      <vt:lpstr>Talking points</vt:lpstr>
      <vt:lpstr>PowerPoint Presentation</vt:lpstr>
      <vt:lpstr>Talking points</vt:lpstr>
      <vt:lpstr>PowerPoint Presentation</vt:lpstr>
      <vt:lpstr>Talking points</vt:lpstr>
      <vt:lpstr>PowerPoint Presentation</vt:lpstr>
      <vt:lpstr>Talking points</vt:lpstr>
      <vt:lpstr>PowerPoint Presentation</vt:lpstr>
      <vt:lpstr>PowerPoint Presentation</vt:lpstr>
      <vt:lpstr>Talking points</vt:lpstr>
      <vt:lpstr>PowerPoint Presentation</vt:lpstr>
      <vt:lpstr>PowerPoint Presentation</vt:lpstr>
      <vt:lpstr>Talking points</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Rosangela</dc:creator>
  <cp:lastModifiedBy>admin</cp:lastModifiedBy>
  <cp:revision>66</cp:revision>
  <dcterms:created xsi:type="dcterms:W3CDTF">2013-05-14T19:35:12Z</dcterms:created>
  <dcterms:modified xsi:type="dcterms:W3CDTF">2016-03-22T15:46:21Z</dcterms:modified>
</cp:coreProperties>
</file>